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20.xml" ContentType="application/vnd.openxmlformats-officedocument.presentationml.slideLayout+xml"/>
  <Override PartName="/ppt/notesSlides/notesSlide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5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Default Extension="wdp" ContentType="image/vnd.ms-photo"/>
  <Override PartName="/ppt/slideLayouts/slideLayout10.xml" ContentType="application/vnd.openxmlformats-officedocument.presentationml.slideLayout+xml"/>
  <Default Extension="gif" ContentType="image/gif"/>
  <Override PartName="/ppt/notesSlides/notesSlide8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handoutMasters/handoutMaster1.xml" ContentType="application/vnd.openxmlformats-officedocument.presentationml.handoutMaster+xml"/>
  <Override PartName="/ppt/notesSlides/notesSlide4.xml" ContentType="application/vnd.openxmlformats-officedocument.presentationml.notesSlide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handoutMasterIdLst>
    <p:handoutMasterId r:id="rId39"/>
  </p:handoutMasterIdLst>
  <p:sldIdLst>
    <p:sldId id="300" r:id="rId2"/>
    <p:sldId id="428" r:id="rId3"/>
    <p:sldId id="479" r:id="rId4"/>
    <p:sldId id="480" r:id="rId5"/>
    <p:sldId id="481" r:id="rId6"/>
    <p:sldId id="469" r:id="rId7"/>
    <p:sldId id="467" r:id="rId8"/>
    <p:sldId id="473" r:id="rId9"/>
    <p:sldId id="483" r:id="rId10"/>
    <p:sldId id="485" r:id="rId11"/>
    <p:sldId id="482" r:id="rId12"/>
    <p:sldId id="470" r:id="rId13"/>
    <p:sldId id="451" r:id="rId14"/>
    <p:sldId id="452" r:id="rId15"/>
    <p:sldId id="458" r:id="rId16"/>
    <p:sldId id="464" r:id="rId17"/>
    <p:sldId id="461" r:id="rId18"/>
    <p:sldId id="462" r:id="rId19"/>
    <p:sldId id="463" r:id="rId20"/>
    <p:sldId id="433" r:id="rId21"/>
    <p:sldId id="471" r:id="rId22"/>
    <p:sldId id="430" r:id="rId23"/>
    <p:sldId id="474" r:id="rId24"/>
    <p:sldId id="456" r:id="rId25"/>
    <p:sldId id="457" r:id="rId26"/>
    <p:sldId id="475" r:id="rId27"/>
    <p:sldId id="465" r:id="rId28"/>
    <p:sldId id="450" r:id="rId29"/>
    <p:sldId id="449" r:id="rId30"/>
    <p:sldId id="431" r:id="rId31"/>
    <p:sldId id="434" r:id="rId32"/>
    <p:sldId id="447" r:id="rId33"/>
    <p:sldId id="435" r:id="rId34"/>
    <p:sldId id="478" r:id="rId35"/>
    <p:sldId id="453" r:id="rId36"/>
    <p:sldId id="446" r:id="rId37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463">
          <p15:clr>
            <a:srgbClr val="A4A3A4"/>
          </p15:clr>
        </p15:guide>
        <p15:guide id="2" orient="horz" pos="4212">
          <p15:clr>
            <a:srgbClr val="A4A3A4"/>
          </p15:clr>
        </p15:guide>
        <p15:guide id="3" orient="horz" pos="3887">
          <p15:clr>
            <a:srgbClr val="A4A3A4"/>
          </p15:clr>
        </p15:guide>
        <p15:guide id="4" pos="3943">
          <p15:clr>
            <a:srgbClr val="A4A3A4"/>
          </p15:clr>
        </p15:guide>
        <p15:guide id="5" pos="2279">
          <p15:clr>
            <a:srgbClr val="A4A3A4"/>
          </p15:clr>
        </p15:guide>
        <p15:guide id="6" pos="545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clrMru>
    <a:srgbClr val="FFFFFF"/>
    <a:srgbClr val="F04187"/>
    <a:srgbClr val="BF0000"/>
    <a:srgbClr val="5F5F5F"/>
    <a:srgbClr val="000000"/>
    <a:srgbClr val="414042"/>
    <a:srgbClr val="00B4E5"/>
    <a:srgbClr val="0094BC"/>
    <a:srgbClr val="001D32"/>
    <a:srgbClr val="7F7F7F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421" autoAdjust="0"/>
    <p:restoredTop sz="86364" autoAdjust="0"/>
  </p:normalViewPr>
  <p:slideViewPr>
    <p:cSldViewPr snapToGrid="0" snapToObjects="1">
      <p:cViewPr>
        <p:scale>
          <a:sx n="60" d="100"/>
          <a:sy n="60" d="100"/>
        </p:scale>
        <p:origin x="-516" y="-156"/>
      </p:cViewPr>
      <p:guideLst>
        <p:guide orient="horz" pos="463"/>
        <p:guide orient="horz" pos="4212"/>
        <p:guide orient="horz" pos="3887"/>
        <p:guide pos="3943"/>
        <p:guide pos="2279"/>
        <p:guide pos="545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9752"/>
    </p:cViewPr>
  </p:sorterViewPr>
  <p:notesViewPr>
    <p:cSldViewPr snapToGrid="0" snapToObjects="1">
      <p:cViewPr varScale="1">
        <p:scale>
          <a:sx n="86" d="100"/>
          <a:sy n="86" d="100"/>
        </p:scale>
        <p:origin x="-3090" y="-96"/>
      </p:cViewPr>
      <p:guideLst>
        <p:guide orient="horz" pos="2880"/>
        <p:guide pos="2160"/>
      </p:guideLst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sz="1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1C0EDC-3B04-4D43-AC98-A606493C474D}" type="datetimeFigureOut">
              <a:rPr lang="en-US" sz="1000" smtClean="0">
                <a:latin typeface="Arial" pitchFamily="34" charset="0"/>
                <a:cs typeface="Arial" pitchFamily="34" charset="0"/>
              </a:rPr>
              <a:pPr/>
              <a:t>4/20/2017</a:t>
            </a:fld>
            <a:endParaRPr lang="en-US" sz="1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lvl="0"/>
            <a:r>
              <a:rPr lang="en-US" sz="800" cap="all" dirty="0">
                <a:solidFill>
                  <a:srgbClr val="939598"/>
                </a:solidFill>
                <a:latin typeface="Arial" pitchFamily="34" charset="0"/>
                <a:cs typeface="Arial" pitchFamily="34" charset="0"/>
              </a:rPr>
              <a:t>2011 LENOVO CONFIDENTIAL. All rights reserved</a:t>
            </a:r>
            <a:r>
              <a:rPr lang="en-US" sz="800" cap="all" dirty="0" smtClean="0">
                <a:solidFill>
                  <a:srgbClr val="939598"/>
                </a:solidFill>
                <a:latin typeface="Arial" pitchFamily="34" charset="0"/>
                <a:cs typeface="Arial" pitchFamily="34" charset="0"/>
              </a:rPr>
              <a:t>.</a:t>
            </a:r>
            <a:endParaRPr lang="en-US" sz="800" cap="all" dirty="0">
              <a:solidFill>
                <a:srgbClr val="939598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7F3538-DD9D-4F25-8311-592750C50641}" type="slidenum">
              <a:rPr lang="en-US" sz="800" smtClean="0">
                <a:latin typeface="Arial" pitchFamily="34" charset="0"/>
                <a:cs typeface="Arial" pitchFamily="34" charset="0"/>
              </a:rPr>
              <a:pPr/>
              <a:t>‹#›</a:t>
            </a:fld>
            <a:endParaRPr lang="en-US" sz="8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529155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>
                <a:latin typeface="Arial" pitchFamily="34" charset="0"/>
                <a:cs typeface="Arial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>
                <a:latin typeface="Arial" pitchFamily="34" charset="0"/>
                <a:cs typeface="Arial" pitchFamily="34" charset="0"/>
              </a:defRPr>
            </a:lvl1pPr>
          </a:lstStyle>
          <a:p>
            <a:fld id="{F23CF275-28B3-497F-9AED-85D5F023BA5C}" type="datetimeFigureOut">
              <a:rPr lang="en-US" smtClean="0"/>
              <a:pPr/>
              <a:t>4/20/2017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z="800" cap="all" dirty="0" smtClean="0">
                <a:solidFill>
                  <a:srgbClr val="939598"/>
                </a:solidFill>
              </a:rPr>
              <a:t>2011 LENOVO CONFIDENTIAL. All rights reserved.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latin typeface="Arial" pitchFamily="34" charset="0"/>
                <a:cs typeface="Arial" pitchFamily="34" charset="0"/>
              </a:defRPr>
            </a:lvl1pPr>
          </a:lstStyle>
          <a:p>
            <a:fld id="{4AED87EB-65D7-4500-873C-410831173A8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693313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ED87EB-65D7-4500-873C-410831173A82}" type="slidenum">
              <a:rPr lang="en-US" smtClean="0"/>
              <a:pPr/>
              <a:t>8</a:t>
            </a:fld>
            <a:endParaRPr 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import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yaml</a:t>
            </a:r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import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subprocess</a:t>
            </a:r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charmhelpers.core.unitdata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import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kv</a:t>
            </a:r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charmhelpers.core.hookenv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import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status_set</a:t>
            </a:r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def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config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():</a:t>
            </a:r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db =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kv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</a:t>
            </a:r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with open('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django.yaml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') as f:</a:t>
            </a:r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django_cfg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yaml.safe_load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f.read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())</a:t>
            </a:r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 k, v in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django_cfg.items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():</a:t>
            </a:r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db.set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(k, v)</a:t>
            </a:r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return db</a:t>
            </a:r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def manage(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cmd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):</a:t>
            </a:r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dcfg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config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</a:t>
            </a:r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if not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isinstance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cmd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list):</a:t>
            </a:r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cmd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cmd.split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(' ')</a:t>
            </a:r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exe = [python(), 'manage.py']</a:t>
            </a:r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extra = []</a:t>
            </a:r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if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dcfg.get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('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config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-import'):</a:t>
            </a:r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extra.append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('--settings=%s' %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dcfg.get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('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config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-import'))</a:t>
            </a:r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status_set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('maintenance', ' '.join(['manage.py'] +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cmd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))</a:t>
            </a:r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call(exe +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cmd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+ extra)</a:t>
            </a:r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def call(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cmd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):</a:t>
            </a:r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dcfg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config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</a:t>
            </a:r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subprocess.check_call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cmd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cwd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dcfg.get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('source-path'))</a:t>
            </a:r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def pip():</a:t>
            </a:r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return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config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().get('pip', '/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usr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/bin/pip')</a:t>
            </a:r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def python():</a:t>
            </a:r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return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config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().get('python', '/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usr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/bin/python')</a:t>
            </a:r>
          </a:p>
          <a:p>
            <a:endParaRPr lang="en-US" altLang="zh-CN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altLang="zh-CN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altLang="zh-CN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altLang="zh-CN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altLang="zh-CN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altLang="zh-CN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altLang="zh-CN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altLang="zh-CN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metadata</a:t>
            </a:r>
          </a:p>
          <a:p>
            <a:endParaRPr lang="en-US" altLang="zh-CN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name: </a:t>
            </a:r>
            <a:r>
              <a:rPr lang="en-US" altLang="zh-CN" dirty="0" smtClean="0"/>
              <a:t>keystone</a:t>
            </a:r>
            <a:br>
              <a:rPr lang="en-US" altLang="zh-CN" dirty="0" smtClean="0"/>
            </a:b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summary: </a:t>
            </a:r>
            <a:r>
              <a:rPr lang="en-US" altLang="zh-CN" dirty="0" err="1" smtClean="0"/>
              <a:t>OpenStack</a:t>
            </a:r>
            <a:r>
              <a:rPr lang="en-US" altLang="zh-CN" dirty="0" smtClean="0"/>
              <a:t> identity service</a:t>
            </a:r>
            <a:br>
              <a:rPr lang="en-US" altLang="zh-CN" dirty="0" smtClean="0"/>
            </a:b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maintainer: </a:t>
            </a:r>
            <a:r>
              <a:rPr lang="en-US" altLang="zh-CN" dirty="0" err="1" smtClean="0"/>
              <a:t>OpenStack</a:t>
            </a:r>
            <a:r>
              <a:rPr lang="en-US" altLang="zh-CN" dirty="0" smtClean="0"/>
              <a:t> Charmers &lt;openstack-charmers@lists.ubuntu.com&gt;</a:t>
            </a:r>
            <a:br>
              <a:rPr lang="en-US" altLang="zh-CN" dirty="0" smtClean="0"/>
            </a:b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description: </a:t>
            </a:r>
            <a:r>
              <a:rPr lang="en-US" altLang="zh-CN" dirty="0" smtClean="0"/>
              <a:t>|</a:t>
            </a:r>
            <a:br>
              <a:rPr lang="en-US" altLang="zh-CN" dirty="0" smtClean="0"/>
            </a:br>
            <a:r>
              <a:rPr lang="en-US" altLang="zh-CN" dirty="0" smtClean="0"/>
              <a:t> Keystone is an </a:t>
            </a:r>
            <a:r>
              <a:rPr lang="en-US" altLang="zh-CN" dirty="0" err="1" smtClean="0"/>
              <a:t>OpenStack</a:t>
            </a:r>
            <a:r>
              <a:rPr lang="en-US" altLang="zh-CN" dirty="0" smtClean="0"/>
              <a:t> project that provides Identity, Token, Catalog and</a:t>
            </a:r>
            <a:br>
              <a:rPr lang="en-US" altLang="zh-CN" dirty="0" smtClean="0"/>
            </a:br>
            <a:r>
              <a:rPr lang="en-US" altLang="zh-CN" dirty="0" smtClean="0"/>
              <a:t> Policy services for use specifically by projects in the </a:t>
            </a:r>
            <a:r>
              <a:rPr lang="en-US" altLang="zh-CN" dirty="0" err="1" smtClean="0"/>
              <a:t>OpenStack</a:t>
            </a:r>
            <a:r>
              <a:rPr lang="en-US" altLang="zh-CN" dirty="0" smtClean="0"/>
              <a:t> family. It</a:t>
            </a:r>
            <a:br>
              <a:rPr lang="en-US" altLang="zh-CN" dirty="0" smtClean="0"/>
            </a:br>
            <a:r>
              <a:rPr lang="en-US" altLang="zh-CN" dirty="0" smtClean="0"/>
              <a:t> implements </a:t>
            </a:r>
            <a:r>
              <a:rPr lang="en-US" altLang="zh-CN" dirty="0" err="1" smtClean="0"/>
              <a:t>OpenStack’s</a:t>
            </a:r>
            <a:r>
              <a:rPr lang="en-US" altLang="zh-CN" dirty="0" smtClean="0"/>
              <a:t> Identity API.</a:t>
            </a:r>
            <a:br>
              <a:rPr lang="en-US" altLang="zh-CN" dirty="0" smtClean="0"/>
            </a:b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tags:</a:t>
            </a:r>
            <a:b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</a:t>
            </a:r>
            <a:r>
              <a:rPr lang="en-US" altLang="zh-CN" dirty="0" smtClean="0"/>
              <a:t>- </a:t>
            </a:r>
            <a:r>
              <a:rPr lang="en-US" altLang="zh-CN" dirty="0" err="1" smtClean="0"/>
              <a:t>openstack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>  - identity</a:t>
            </a:r>
            <a:br>
              <a:rPr lang="en-US" altLang="zh-CN" dirty="0" smtClean="0"/>
            </a:br>
            <a:r>
              <a:rPr lang="en-US" altLang="zh-CN" dirty="0" smtClean="0"/>
              <a:t>  - misc</a:t>
            </a:r>
            <a:br>
              <a:rPr lang="en-US" altLang="zh-CN" dirty="0" smtClean="0"/>
            </a:b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series:</a:t>
            </a:r>
            <a:b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</a:t>
            </a:r>
            <a:r>
              <a:rPr lang="en-US" altLang="zh-CN" dirty="0" smtClean="0"/>
              <a:t>- </a:t>
            </a:r>
            <a:r>
              <a:rPr lang="en-US" altLang="zh-CN" dirty="0" err="1" smtClean="0"/>
              <a:t>xenial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>  - trusty</a:t>
            </a:r>
            <a:br>
              <a:rPr lang="en-US" altLang="zh-CN" dirty="0" smtClean="0"/>
            </a:br>
            <a:r>
              <a:rPr lang="en-US" altLang="zh-CN" dirty="0" smtClean="0"/>
              <a:t>  - </a:t>
            </a:r>
            <a:r>
              <a:rPr lang="en-US" altLang="zh-CN" dirty="0" err="1" smtClean="0"/>
              <a:t>yakkety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extra-bindings:</a:t>
            </a:r>
            <a:b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public:</a:t>
            </a:r>
            <a:b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admin:</a:t>
            </a:r>
            <a:b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internal:</a:t>
            </a:r>
            <a:b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provides:</a:t>
            </a:r>
            <a:b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</a:t>
            </a:r>
            <a:r>
              <a:rPr lang="en-US" altLang="zh-CN" sz="1600" b="1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nrpe</a:t>
            </a: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-external-master:</a:t>
            </a:r>
            <a:b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interface: </a:t>
            </a:r>
            <a:r>
              <a:rPr lang="en-US" altLang="zh-CN" dirty="0" err="1" smtClean="0"/>
              <a:t>nrpe</a:t>
            </a:r>
            <a:r>
              <a:rPr lang="en-US" altLang="zh-CN" dirty="0" smtClean="0"/>
              <a:t>-external-master</a:t>
            </a:r>
            <a:br>
              <a:rPr lang="en-US" altLang="zh-CN" dirty="0" smtClean="0"/>
            </a:br>
            <a:r>
              <a:rPr lang="en-US" altLang="zh-CN" dirty="0" smtClean="0"/>
              <a:t>    </a:t>
            </a: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scope: </a:t>
            </a:r>
            <a:r>
              <a:rPr lang="en-US" altLang="zh-CN" dirty="0" smtClean="0"/>
              <a:t>container</a:t>
            </a:r>
            <a:br>
              <a:rPr lang="en-US" altLang="zh-CN" dirty="0" smtClean="0"/>
            </a:br>
            <a:r>
              <a:rPr lang="en-US" altLang="zh-CN" dirty="0" smtClean="0"/>
              <a:t>  </a:t>
            </a: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identity-service:</a:t>
            </a:r>
            <a:b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interface: </a:t>
            </a:r>
            <a:r>
              <a:rPr lang="en-US" altLang="zh-CN" dirty="0" smtClean="0"/>
              <a:t>keystone</a:t>
            </a:r>
            <a:br>
              <a:rPr lang="en-US" altLang="zh-CN" dirty="0" smtClean="0"/>
            </a:br>
            <a:r>
              <a:rPr lang="en-US" altLang="zh-CN" dirty="0" smtClean="0"/>
              <a:t>  </a:t>
            </a: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identity-notifications:</a:t>
            </a:r>
            <a:b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interface: </a:t>
            </a:r>
            <a:r>
              <a:rPr lang="en-US" altLang="zh-CN" dirty="0" smtClean="0"/>
              <a:t>keystone-notifications</a:t>
            </a:r>
            <a:br>
              <a:rPr lang="en-US" altLang="zh-CN" dirty="0" smtClean="0"/>
            </a:br>
            <a:r>
              <a:rPr lang="en-US" altLang="zh-CN" dirty="0" smtClean="0"/>
              <a:t>  </a:t>
            </a: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identity-admin:</a:t>
            </a:r>
            <a:b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interface: </a:t>
            </a:r>
            <a:r>
              <a:rPr lang="en-US" altLang="zh-CN" dirty="0" smtClean="0"/>
              <a:t>keystone-admin</a:t>
            </a:r>
            <a:br>
              <a:rPr lang="en-US" altLang="zh-CN" dirty="0" smtClean="0"/>
            </a:br>
            <a:r>
              <a:rPr lang="en-US" altLang="zh-CN" dirty="0" smtClean="0"/>
              <a:t>  </a:t>
            </a: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identity-credentials:</a:t>
            </a:r>
            <a:b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interface: </a:t>
            </a:r>
            <a:r>
              <a:rPr lang="en-US" altLang="zh-CN" dirty="0" smtClean="0"/>
              <a:t>keystone-credentials</a:t>
            </a:r>
            <a:br>
              <a:rPr lang="en-US" altLang="zh-CN" dirty="0" smtClean="0"/>
            </a:b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requires:</a:t>
            </a:r>
            <a:b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shared-db:</a:t>
            </a:r>
            <a:b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interface: </a:t>
            </a:r>
            <a:r>
              <a:rPr lang="en-US" altLang="zh-CN" dirty="0" err="1" smtClean="0"/>
              <a:t>mysql</a:t>
            </a:r>
            <a:r>
              <a:rPr lang="en-US" altLang="zh-CN" dirty="0" smtClean="0"/>
              <a:t>-shared</a:t>
            </a:r>
            <a:br>
              <a:rPr lang="en-US" altLang="zh-CN" dirty="0" smtClean="0"/>
            </a:br>
            <a:r>
              <a:rPr lang="en-US" altLang="zh-CN" dirty="0" smtClean="0"/>
              <a:t>  </a:t>
            </a:r>
            <a:r>
              <a:rPr lang="en-US" altLang="zh-CN" sz="1600" b="1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pgsql</a:t>
            </a: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-db:</a:t>
            </a:r>
            <a:b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interface: </a:t>
            </a:r>
            <a:r>
              <a:rPr lang="en-US" altLang="zh-CN" dirty="0" err="1" smtClean="0"/>
              <a:t>pgsql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>  </a:t>
            </a: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ha:</a:t>
            </a:r>
            <a:b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interface: </a:t>
            </a:r>
            <a:r>
              <a:rPr lang="en-US" altLang="zh-CN" dirty="0" err="1" smtClean="0"/>
              <a:t>hacluster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>    </a:t>
            </a: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scope: </a:t>
            </a:r>
            <a:r>
              <a:rPr lang="en-US" altLang="zh-CN" dirty="0" smtClean="0"/>
              <a:t>container</a:t>
            </a:r>
            <a:br>
              <a:rPr lang="en-US" altLang="zh-CN" dirty="0" smtClean="0"/>
            </a:br>
            <a:r>
              <a:rPr lang="en-US" altLang="zh-CN" dirty="0" smtClean="0"/>
              <a:t>  </a:t>
            </a: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domain-backend:</a:t>
            </a:r>
            <a:b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interface: </a:t>
            </a:r>
            <a:r>
              <a:rPr lang="en-US" altLang="zh-CN" dirty="0" smtClean="0"/>
              <a:t>keystone-domain-backend</a:t>
            </a:r>
            <a:br>
              <a:rPr lang="en-US" altLang="zh-CN" dirty="0" smtClean="0"/>
            </a:br>
            <a:r>
              <a:rPr lang="en-US" altLang="zh-CN" dirty="0" smtClean="0"/>
              <a:t>    </a:t>
            </a: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scope: </a:t>
            </a:r>
            <a:r>
              <a:rPr lang="en-US" altLang="zh-CN" dirty="0" smtClean="0"/>
              <a:t>container</a:t>
            </a:r>
            <a:br>
              <a:rPr lang="en-US" altLang="zh-CN" dirty="0" smtClean="0"/>
            </a:b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peers:</a:t>
            </a:r>
            <a:b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cluster:</a:t>
            </a:r>
            <a:b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interface: </a:t>
            </a:r>
            <a:r>
              <a:rPr lang="en-US" altLang="zh-CN" dirty="0" smtClean="0"/>
              <a:t>keystone-ha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ED87EB-65D7-4500-873C-410831173A82}" type="slidenum">
              <a:rPr lang="en-US" smtClean="0"/>
              <a:pPr/>
              <a:t>34</a:t>
            </a:fld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100" kern="1200" dirty="0" smtClean="0">
                <a:solidFill>
                  <a:schemeClr val="tx1"/>
                </a:solidFill>
                <a:latin typeface="+mn-lt"/>
                <a:ea typeface="Tahoma" pitchFamily="34" charset="0"/>
                <a:cs typeface="Tahoma" pitchFamily="34" charset="0"/>
              </a:rPr>
              <a:t>Base layer</a:t>
            </a:r>
          </a:p>
          <a:p>
            <a:r>
              <a:rPr lang="en-US" sz="1100" kern="1200" dirty="0" smtClean="0">
                <a:solidFill>
                  <a:schemeClr val="tx1"/>
                </a:solidFill>
                <a:latin typeface="+mn-lt"/>
                <a:ea typeface="Tahoma" pitchFamily="34" charset="0"/>
                <a:cs typeface="Tahoma" pitchFamily="34" charset="0"/>
              </a:rPr>
              <a:t>Interface layer defines service that can be “connected” to, </a:t>
            </a:r>
            <a:r>
              <a:rPr lang="en-US" sz="1100" kern="1200" dirty="0" err="1" smtClean="0">
                <a:solidFill>
                  <a:schemeClr val="tx1"/>
                </a:solidFill>
                <a:latin typeface="+mn-lt"/>
                <a:ea typeface="Tahoma" pitchFamily="34" charset="0"/>
                <a:cs typeface="Tahoma" pitchFamily="34" charset="0"/>
              </a:rPr>
              <a:t>eg</a:t>
            </a:r>
            <a:r>
              <a:rPr lang="en-US" sz="1100" kern="1200" dirty="0" smtClean="0">
                <a:solidFill>
                  <a:schemeClr val="tx1"/>
                </a:solidFill>
                <a:latin typeface="+mn-lt"/>
                <a:ea typeface="Tahoma" pitchFamily="34" charset="0"/>
                <a:cs typeface="Tahoma" pitchFamily="34" charset="0"/>
              </a:rPr>
              <a:t>. DB. Parameters are passed via interface; how to connect is determined by application, not charm.</a:t>
            </a:r>
          </a:p>
          <a:p>
            <a:r>
              <a:rPr lang="en-US" sz="1100" kern="1200" dirty="0" smtClean="0">
                <a:solidFill>
                  <a:schemeClr val="tx1"/>
                </a:solidFill>
                <a:latin typeface="+mn-lt"/>
                <a:ea typeface="Tahoma" pitchFamily="34" charset="0"/>
                <a:cs typeface="Tahoma" pitchFamily="34" charset="0"/>
              </a:rPr>
              <a:t>Charm layer defines “states”, “hooks”, and application logics.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ED87EB-65D7-4500-873C-410831173A82}" type="slidenum">
              <a:rPr lang="en-US" smtClean="0"/>
              <a:pPr/>
              <a:t>15</a:t>
            </a:fld>
            <a:endParaRPr 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@</a:t>
            </a:r>
            <a:r>
              <a:rPr lang="en-US" dirty="0" err="1" smtClean="0"/>
              <a:t>when_not</a:t>
            </a:r>
            <a:r>
              <a:rPr lang="en-US" dirty="0" smtClean="0"/>
              <a:t>(‘a’)</a:t>
            </a:r>
          </a:p>
          <a:p>
            <a:r>
              <a:rPr lang="en-US" dirty="0" smtClean="0"/>
              <a:t>Def</a:t>
            </a:r>
            <a:r>
              <a:rPr lang="en-US" baseline="0" dirty="0" smtClean="0"/>
              <a:t> this():</a:t>
            </a:r>
          </a:p>
          <a:p>
            <a:r>
              <a:rPr lang="en-US" baseline="0" dirty="0" smtClean="0"/>
              <a:t>  </a:t>
            </a:r>
            <a:r>
              <a:rPr lang="en-US" baseline="0" dirty="0" err="1" smtClean="0"/>
              <a:t>set_state</a:t>
            </a:r>
            <a:r>
              <a:rPr lang="en-US" baseline="0" dirty="0" smtClean="0"/>
              <a:t>(“b”)</a:t>
            </a:r>
          </a:p>
          <a:p>
            <a:r>
              <a:rPr lang="en-US" baseline="0" dirty="0" smtClean="0"/>
              <a:t>  pass</a:t>
            </a:r>
          </a:p>
          <a:p>
            <a:endParaRPr lang="en-US" baseline="0" dirty="0" smtClean="0"/>
          </a:p>
          <a:p>
            <a:r>
              <a:rPr lang="en-US" baseline="0" dirty="0" smtClean="0"/>
              <a:t>@when(‘b’)</a:t>
            </a:r>
          </a:p>
          <a:p>
            <a:r>
              <a:rPr lang="en-US" baseline="0" dirty="0" smtClean="0"/>
              <a:t>Def that():</a:t>
            </a:r>
          </a:p>
          <a:p>
            <a:r>
              <a:rPr lang="en-US" baseline="0" dirty="0" smtClean="0"/>
              <a:t>  </a:t>
            </a:r>
            <a:r>
              <a:rPr lang="en-US" baseline="0" dirty="0" err="1" smtClean="0"/>
              <a:t>set_state</a:t>
            </a:r>
            <a:r>
              <a:rPr lang="en-US" baseline="0" dirty="0" smtClean="0"/>
              <a:t>(“c”)</a:t>
            </a:r>
          </a:p>
          <a:p>
            <a:r>
              <a:rPr lang="en-US" baseline="0" dirty="0" smtClean="0"/>
              <a:t>  pass</a:t>
            </a:r>
          </a:p>
          <a:p>
            <a:endParaRPr lang="en-US" baseline="0" dirty="0" smtClean="0"/>
          </a:p>
          <a:p>
            <a:r>
              <a:rPr lang="en-US" baseline="0" dirty="0" smtClean="0"/>
              <a:t>Import time</a:t>
            </a:r>
          </a:p>
          <a:p>
            <a:r>
              <a:rPr lang="en-US" baseline="0" dirty="0" err="1" smtClean="0"/>
              <a:t>time.time</a:t>
            </a:r>
            <a:r>
              <a:rPr lang="en-US" baseline="0" dirty="0" smtClean="0"/>
              <a:t>() =&gt; 9834092492094.998</a:t>
            </a:r>
          </a:p>
          <a:p>
            <a:r>
              <a:rPr lang="en-US" baseline="0" dirty="0" err="1" smtClean="0"/>
              <a:t>time.ctime</a:t>
            </a:r>
            <a:r>
              <a:rPr lang="en-US" baseline="0" dirty="0" smtClean="0"/>
              <a:t>(</a:t>
            </a:r>
            <a:r>
              <a:rPr lang="en-US" baseline="0" dirty="0" err="1" smtClean="0"/>
              <a:t>time.time</a:t>
            </a:r>
            <a:r>
              <a:rPr lang="en-US" baseline="0" dirty="0" smtClean="0"/>
              <a:t>()) =&gt; Fri 10:17 May 01, 2017</a:t>
            </a:r>
          </a:p>
          <a:p>
            <a:r>
              <a:rPr lang="en-US" baseline="0" dirty="0" smtClean="0"/>
              <a:t>with open(“/</a:t>
            </a:r>
            <a:r>
              <a:rPr lang="en-US" baseline="0" dirty="0" err="1" smtClean="0"/>
              <a:t>tmp</a:t>
            </a:r>
            <a:r>
              <a:rPr lang="en-US" baseline="0" dirty="0" smtClean="0"/>
              <a:t>/</a:t>
            </a:r>
            <a:r>
              <a:rPr lang="en-US" baseline="0" dirty="0" err="1" smtClean="0"/>
              <a:t>juju.log”,’a</a:t>
            </a:r>
            <a:r>
              <a:rPr lang="en-US" baseline="0" dirty="0" smtClean="0"/>
              <a:t>’) as f:</a:t>
            </a:r>
          </a:p>
          <a:p>
            <a:r>
              <a:rPr lang="en-US" baseline="0" dirty="0" smtClean="0"/>
              <a:t>   </a:t>
            </a:r>
            <a:r>
              <a:rPr lang="en-US" baseline="0" dirty="0" err="1" smtClean="0"/>
              <a:t>f.write</a:t>
            </a:r>
            <a:r>
              <a:rPr lang="en-US" baseline="0" dirty="0" smtClean="0"/>
              <a:t>()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ED87EB-65D7-4500-873C-410831173A82}" type="slidenum">
              <a:rPr lang="en-US" smtClean="0"/>
              <a:pPr/>
              <a:t>18</a:t>
            </a:fld>
            <a:endParaRPr 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ED87EB-65D7-4500-873C-410831173A82}" type="slidenum">
              <a:rPr lang="en-US" smtClean="0"/>
              <a:pPr/>
              <a:t>19</a:t>
            </a:fld>
            <a:endParaRPr 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Pattern 1: resources metadata</a:t>
            </a:r>
            <a:r>
              <a:rPr lang="en-US" baseline="0" dirty="0" smtClean="0"/>
              <a:t> are registered before they become available for consumption, whereas in pattern 2 resource is created on the fly.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ED87EB-65D7-4500-873C-410831173A82}" type="slidenum">
              <a:rPr lang="en-US" smtClean="0"/>
              <a:pPr/>
              <a:t>22</a:t>
            </a:fld>
            <a:endParaRPr 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Pattern 2: is an ideal that resource can be</a:t>
            </a:r>
            <a:r>
              <a:rPr lang="en-US" baseline="0" dirty="0" smtClean="0"/>
              <a:t> created on the fly, which is observed in juju creating LXD container when deploying workload, </a:t>
            </a:r>
            <a:r>
              <a:rPr lang="en-US" baseline="0" dirty="0" err="1" smtClean="0"/>
              <a:t>eg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openstack</a:t>
            </a:r>
            <a:r>
              <a:rPr lang="en-US" baseline="0" dirty="0" smtClean="0"/>
              <a:t> base. In the end, we want the entire system appear to operator to have this capability by hiding complexity within the system.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ED87EB-65D7-4500-873C-410831173A82}" type="slidenum">
              <a:rPr lang="en-US" smtClean="0"/>
              <a:pPr/>
              <a:t>25</a:t>
            </a:fld>
            <a:endParaRPr 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en-US" altLang="zh-CN" dirty="0" smtClean="0"/>
              <a:t>Need to </a:t>
            </a:r>
            <a:r>
              <a:rPr lang="en-US" altLang="zh-CN" dirty="0" err="1" smtClean="0"/>
              <a:t>fingure</a:t>
            </a:r>
            <a:r>
              <a:rPr lang="en-US" altLang="zh-CN" baseline="0" dirty="0" smtClean="0"/>
              <a:t> out </a:t>
            </a:r>
          </a:p>
          <a:p>
            <a:pPr marL="0" marR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600" dirty="0" smtClean="0">
                <a:solidFill>
                  <a:schemeClr val="tx1"/>
                </a:solidFill>
              </a:rPr>
              <a:t> {  </a:t>
            </a:r>
            <a:br>
              <a:rPr lang="en-US" altLang="zh-CN" sz="1600" dirty="0" smtClean="0">
                <a:solidFill>
                  <a:schemeClr val="tx1"/>
                </a:solidFill>
              </a:rPr>
            </a:br>
            <a:r>
              <a:rPr lang="en-US" altLang="zh-CN" sz="1600" dirty="0" smtClean="0">
                <a:solidFill>
                  <a:schemeClr val="tx1"/>
                </a:solidFill>
              </a:rPr>
              <a:t>         </a:t>
            </a:r>
            <a:r>
              <a:rPr lang="en-US" altLang="zh-CN" sz="1600" b="1" dirty="0" smtClean="0">
                <a:solidFill>
                  <a:schemeClr val="tx1"/>
                </a:solidFill>
              </a:rPr>
              <a:t>"name"</a:t>
            </a:r>
            <a:r>
              <a:rPr lang="en-US" altLang="zh-CN" sz="1600" dirty="0" smtClean="0">
                <a:solidFill>
                  <a:schemeClr val="tx1"/>
                </a:solidFill>
              </a:rPr>
              <a:t>:"default",</a:t>
            </a:r>
            <a:br>
              <a:rPr lang="en-US" altLang="zh-CN" sz="1600" dirty="0" smtClean="0">
                <a:solidFill>
                  <a:schemeClr val="tx1"/>
                </a:solidFill>
              </a:rPr>
            </a:br>
            <a:r>
              <a:rPr lang="en-US" altLang="zh-CN" sz="1600" dirty="0" smtClean="0">
                <a:solidFill>
                  <a:schemeClr val="tx1"/>
                </a:solidFill>
              </a:rPr>
              <a:t>         </a:t>
            </a:r>
            <a:r>
              <a:rPr lang="en-US" altLang="zh-CN" sz="1600" b="1" dirty="0" smtClean="0">
                <a:solidFill>
                  <a:schemeClr val="tx1"/>
                </a:solidFill>
              </a:rPr>
              <a:t>"model-</a:t>
            </a:r>
            <a:r>
              <a:rPr lang="en-US" altLang="zh-CN" sz="1600" b="1" dirty="0" err="1" smtClean="0">
                <a:solidFill>
                  <a:schemeClr val="tx1"/>
                </a:solidFill>
              </a:rPr>
              <a:t>uuid</a:t>
            </a:r>
            <a:r>
              <a:rPr lang="en-US" altLang="zh-CN" sz="1600" b="1" dirty="0" smtClean="0">
                <a:solidFill>
                  <a:schemeClr val="tx1"/>
                </a:solidFill>
              </a:rPr>
              <a:t>"</a:t>
            </a:r>
            <a:r>
              <a:rPr lang="en-US" altLang="zh-CN" sz="1600" dirty="0" smtClean="0">
                <a:solidFill>
                  <a:schemeClr val="tx1"/>
                </a:solidFill>
              </a:rPr>
              <a:t>:"719d9a06-3d86-44fa-8e4d-e65232c8a84c",</a:t>
            </a:r>
            <a:br>
              <a:rPr lang="en-US" altLang="zh-CN" sz="1600" dirty="0" smtClean="0">
                <a:solidFill>
                  <a:schemeClr val="tx1"/>
                </a:solidFill>
              </a:rPr>
            </a:br>
            <a:r>
              <a:rPr lang="en-US" altLang="zh-CN" sz="1600" dirty="0" smtClean="0">
                <a:solidFill>
                  <a:schemeClr val="tx1"/>
                </a:solidFill>
              </a:rPr>
              <a:t>         </a:t>
            </a:r>
            <a:r>
              <a:rPr lang="en-US" altLang="zh-CN" sz="1600" b="1" dirty="0" smtClean="0">
                <a:solidFill>
                  <a:schemeClr val="tx1"/>
                </a:solidFill>
              </a:rPr>
              <a:t>"controller-</a:t>
            </a:r>
            <a:r>
              <a:rPr lang="en-US" altLang="zh-CN" sz="1600" b="1" dirty="0" err="1" smtClean="0">
                <a:solidFill>
                  <a:schemeClr val="tx1"/>
                </a:solidFill>
              </a:rPr>
              <a:t>uuid</a:t>
            </a:r>
            <a:r>
              <a:rPr lang="en-US" altLang="zh-CN" sz="1600" b="1" dirty="0" smtClean="0">
                <a:solidFill>
                  <a:schemeClr val="tx1"/>
                </a:solidFill>
              </a:rPr>
              <a:t>"</a:t>
            </a:r>
            <a:r>
              <a:rPr lang="en-US" altLang="zh-CN" sz="1600" dirty="0" smtClean="0">
                <a:solidFill>
                  <a:schemeClr val="tx1"/>
                </a:solidFill>
              </a:rPr>
              <a:t>:"4b112187-fa26-401e-8116-e21ac2dd868a",</a:t>
            </a:r>
            <a:br>
              <a:rPr lang="en-US" altLang="zh-CN" sz="1600" dirty="0" smtClean="0">
                <a:solidFill>
                  <a:schemeClr val="tx1"/>
                </a:solidFill>
              </a:rPr>
            </a:br>
            <a:r>
              <a:rPr lang="en-US" altLang="zh-CN" sz="1600" dirty="0" smtClean="0">
                <a:solidFill>
                  <a:schemeClr val="tx1"/>
                </a:solidFill>
              </a:rPr>
              <a:t>         </a:t>
            </a:r>
            <a:r>
              <a:rPr lang="en-US" altLang="zh-CN" sz="1600" b="1" dirty="0" smtClean="0">
                <a:solidFill>
                  <a:schemeClr val="tx1"/>
                </a:solidFill>
              </a:rPr>
              <a:t>"controller-name"</a:t>
            </a:r>
            <a:r>
              <a:rPr lang="en-US" altLang="zh-CN" sz="1600" dirty="0" smtClean="0">
                <a:solidFill>
                  <a:schemeClr val="tx1"/>
                </a:solidFill>
              </a:rPr>
              <a:t>:"</a:t>
            </a:r>
            <a:r>
              <a:rPr lang="en-US" altLang="zh-CN" sz="1600" dirty="0" err="1" smtClean="0">
                <a:solidFill>
                  <a:schemeClr val="tx1"/>
                </a:solidFill>
              </a:rPr>
              <a:t>lxd</a:t>
            </a:r>
            <a:r>
              <a:rPr lang="en-US" altLang="zh-CN" sz="1600" dirty="0" smtClean="0">
                <a:solidFill>
                  <a:schemeClr val="tx1"/>
                </a:solidFill>
              </a:rPr>
              <a:t>-test",</a:t>
            </a:r>
            <a:br>
              <a:rPr lang="en-US" altLang="zh-CN" sz="1600" dirty="0" smtClean="0">
                <a:solidFill>
                  <a:schemeClr val="tx1"/>
                </a:solidFill>
              </a:rPr>
            </a:br>
            <a:r>
              <a:rPr lang="en-US" altLang="zh-CN" sz="1600" dirty="0" smtClean="0">
                <a:solidFill>
                  <a:schemeClr val="tx1"/>
                </a:solidFill>
              </a:rPr>
              <a:t>         </a:t>
            </a:r>
            <a:r>
              <a:rPr lang="en-US" altLang="zh-CN" sz="1600" b="1" dirty="0" smtClean="0">
                <a:solidFill>
                  <a:schemeClr val="tx1"/>
                </a:solidFill>
              </a:rPr>
              <a:t>"owner"</a:t>
            </a:r>
            <a:r>
              <a:rPr lang="en-US" altLang="zh-CN" sz="1600" dirty="0" smtClean="0">
                <a:solidFill>
                  <a:schemeClr val="tx1"/>
                </a:solidFill>
              </a:rPr>
              <a:t>:"admin",</a:t>
            </a:r>
            <a:br>
              <a:rPr lang="en-US" altLang="zh-CN" sz="1600" dirty="0" smtClean="0">
                <a:solidFill>
                  <a:schemeClr val="tx1"/>
                </a:solidFill>
              </a:rPr>
            </a:br>
            <a:r>
              <a:rPr lang="en-US" altLang="zh-CN" sz="1600" dirty="0" smtClean="0">
                <a:solidFill>
                  <a:schemeClr val="tx1"/>
                </a:solidFill>
              </a:rPr>
              <a:t>         </a:t>
            </a:r>
            <a:r>
              <a:rPr lang="en-US" altLang="zh-CN" sz="1600" b="1" dirty="0" smtClean="0">
                <a:solidFill>
                  <a:schemeClr val="tx1"/>
                </a:solidFill>
              </a:rPr>
              <a:t>"cloud"</a:t>
            </a:r>
            <a:r>
              <a:rPr lang="en-US" altLang="zh-CN" sz="1600" dirty="0" smtClean="0">
                <a:solidFill>
                  <a:schemeClr val="tx1"/>
                </a:solidFill>
              </a:rPr>
              <a:t>:"</a:t>
            </a:r>
            <a:r>
              <a:rPr lang="en-US" altLang="zh-CN" sz="1600" dirty="0" err="1" smtClean="0">
                <a:solidFill>
                  <a:schemeClr val="tx1"/>
                </a:solidFill>
              </a:rPr>
              <a:t>lxd</a:t>
            </a:r>
            <a:r>
              <a:rPr lang="en-US" altLang="zh-CN" sz="1600" dirty="0" smtClean="0">
                <a:solidFill>
                  <a:schemeClr val="tx1"/>
                </a:solidFill>
              </a:rPr>
              <a:t>",</a:t>
            </a:r>
            <a:br>
              <a:rPr lang="en-US" altLang="zh-CN" sz="1600" dirty="0" smtClean="0">
                <a:solidFill>
                  <a:schemeClr val="tx1"/>
                </a:solidFill>
              </a:rPr>
            </a:br>
            <a:r>
              <a:rPr lang="en-US" altLang="zh-CN" sz="1600" dirty="0" smtClean="0">
                <a:solidFill>
                  <a:schemeClr val="tx1"/>
                </a:solidFill>
              </a:rPr>
              <a:t>         </a:t>
            </a:r>
            <a:r>
              <a:rPr lang="en-US" altLang="zh-CN" sz="1600" b="1" dirty="0" smtClean="0">
                <a:solidFill>
                  <a:schemeClr val="tx1"/>
                </a:solidFill>
              </a:rPr>
              <a:t>"region"</a:t>
            </a:r>
            <a:r>
              <a:rPr lang="en-US" altLang="zh-CN" sz="1600" dirty="0" smtClean="0">
                <a:solidFill>
                  <a:schemeClr val="tx1"/>
                </a:solidFill>
              </a:rPr>
              <a:t>:"</a:t>
            </a:r>
            <a:r>
              <a:rPr lang="en-US" altLang="zh-CN" sz="1600" dirty="0" err="1" smtClean="0">
                <a:solidFill>
                  <a:schemeClr val="tx1"/>
                </a:solidFill>
              </a:rPr>
              <a:t>localhost</a:t>
            </a:r>
            <a:r>
              <a:rPr lang="en-US" altLang="zh-CN" sz="1600" dirty="0" smtClean="0">
                <a:solidFill>
                  <a:schemeClr val="tx1"/>
                </a:solidFill>
              </a:rPr>
              <a:t>",</a:t>
            </a:r>
            <a:br>
              <a:rPr lang="en-US" altLang="zh-CN" sz="1600" dirty="0" smtClean="0">
                <a:solidFill>
                  <a:schemeClr val="tx1"/>
                </a:solidFill>
              </a:rPr>
            </a:br>
            <a:r>
              <a:rPr lang="en-US" altLang="zh-CN" sz="1600" dirty="0" smtClean="0">
                <a:solidFill>
                  <a:schemeClr val="tx1"/>
                </a:solidFill>
              </a:rPr>
              <a:t>         </a:t>
            </a:r>
            <a:r>
              <a:rPr lang="en-US" altLang="zh-CN" sz="1600" b="1" dirty="0" smtClean="0">
                <a:solidFill>
                  <a:schemeClr val="tx1"/>
                </a:solidFill>
              </a:rPr>
              <a:t>"type"</a:t>
            </a:r>
            <a:r>
              <a:rPr lang="en-US" altLang="zh-CN" sz="1600" dirty="0" smtClean="0">
                <a:solidFill>
                  <a:schemeClr val="tx1"/>
                </a:solidFill>
              </a:rPr>
              <a:t>:"</a:t>
            </a:r>
            <a:r>
              <a:rPr lang="en-US" altLang="zh-CN" sz="1600" dirty="0" err="1" smtClean="0">
                <a:solidFill>
                  <a:schemeClr val="tx1"/>
                </a:solidFill>
              </a:rPr>
              <a:t>lxd</a:t>
            </a:r>
            <a:r>
              <a:rPr lang="en-US" altLang="zh-CN" sz="1600" dirty="0" smtClean="0">
                <a:solidFill>
                  <a:schemeClr val="tx1"/>
                </a:solidFill>
              </a:rPr>
              <a:t>",</a:t>
            </a:r>
            <a:br>
              <a:rPr lang="en-US" altLang="zh-CN" sz="1600" dirty="0" smtClean="0">
                <a:solidFill>
                  <a:schemeClr val="tx1"/>
                </a:solidFill>
              </a:rPr>
            </a:br>
            <a:r>
              <a:rPr lang="en-US" altLang="zh-CN" sz="1600" dirty="0" smtClean="0">
                <a:solidFill>
                  <a:schemeClr val="tx1"/>
                </a:solidFill>
              </a:rPr>
              <a:t>         </a:t>
            </a:r>
            <a:r>
              <a:rPr lang="en-US" altLang="zh-CN" sz="1600" b="1" dirty="0" smtClean="0">
                <a:solidFill>
                  <a:schemeClr val="tx1"/>
                </a:solidFill>
              </a:rPr>
              <a:t>"life"</a:t>
            </a:r>
            <a:r>
              <a:rPr lang="en-US" altLang="zh-CN" sz="1600" dirty="0" smtClean="0">
                <a:solidFill>
                  <a:schemeClr val="tx1"/>
                </a:solidFill>
              </a:rPr>
              <a:t>:"alive",</a:t>
            </a:r>
            <a:br>
              <a:rPr lang="en-US" altLang="zh-CN" sz="1600" dirty="0" smtClean="0">
                <a:solidFill>
                  <a:schemeClr val="tx1"/>
                </a:solidFill>
              </a:rPr>
            </a:br>
            <a:r>
              <a:rPr lang="en-US" altLang="zh-CN" sz="1600" dirty="0" smtClean="0">
                <a:solidFill>
                  <a:schemeClr val="tx1"/>
                </a:solidFill>
              </a:rPr>
              <a:t>         </a:t>
            </a:r>
            <a:r>
              <a:rPr lang="en-US" altLang="zh-CN" sz="1600" b="1" dirty="0" smtClean="0">
                <a:solidFill>
                  <a:schemeClr val="tx1"/>
                </a:solidFill>
              </a:rPr>
              <a:t>"status"</a:t>
            </a:r>
            <a:r>
              <a:rPr lang="en-US" altLang="zh-CN" sz="1600" dirty="0" smtClean="0">
                <a:solidFill>
                  <a:schemeClr val="tx1"/>
                </a:solidFill>
              </a:rPr>
              <a:t>:{  </a:t>
            </a:r>
            <a:br>
              <a:rPr lang="en-US" altLang="zh-CN" sz="1600" dirty="0" smtClean="0">
                <a:solidFill>
                  <a:schemeClr val="tx1"/>
                </a:solidFill>
              </a:rPr>
            </a:br>
            <a:r>
              <a:rPr lang="en-US" altLang="zh-CN" sz="1600" dirty="0" smtClean="0">
                <a:solidFill>
                  <a:schemeClr val="tx1"/>
                </a:solidFill>
              </a:rPr>
              <a:t>            </a:t>
            </a:r>
            <a:r>
              <a:rPr lang="en-US" altLang="zh-CN" sz="1600" b="1" dirty="0" smtClean="0">
                <a:solidFill>
                  <a:schemeClr val="tx1"/>
                </a:solidFill>
              </a:rPr>
              <a:t>"current"</a:t>
            </a:r>
            <a:r>
              <a:rPr lang="en-US" altLang="zh-CN" sz="1600" dirty="0" smtClean="0">
                <a:solidFill>
                  <a:schemeClr val="tx1"/>
                </a:solidFill>
              </a:rPr>
              <a:t>:"available",</a:t>
            </a:r>
            <a:br>
              <a:rPr lang="en-US" altLang="zh-CN" sz="1600" dirty="0" smtClean="0">
                <a:solidFill>
                  <a:schemeClr val="tx1"/>
                </a:solidFill>
              </a:rPr>
            </a:br>
            <a:r>
              <a:rPr lang="en-US" altLang="zh-CN" sz="1600" dirty="0" smtClean="0">
                <a:solidFill>
                  <a:schemeClr val="tx1"/>
                </a:solidFill>
              </a:rPr>
              <a:t>            </a:t>
            </a:r>
            <a:r>
              <a:rPr lang="en-US" altLang="zh-CN" sz="1600" b="1" dirty="0" smtClean="0">
                <a:solidFill>
                  <a:schemeClr val="tx1"/>
                </a:solidFill>
              </a:rPr>
              <a:t>"since"</a:t>
            </a:r>
            <a:r>
              <a:rPr lang="en-US" altLang="zh-CN" sz="1600" dirty="0" smtClean="0">
                <a:solidFill>
                  <a:schemeClr val="tx1"/>
                </a:solidFill>
              </a:rPr>
              <a:t>:"2017-04-06"</a:t>
            </a:r>
            <a:br>
              <a:rPr lang="en-US" altLang="zh-CN" sz="1600" dirty="0" smtClean="0">
                <a:solidFill>
                  <a:schemeClr val="tx1"/>
                </a:solidFill>
              </a:rPr>
            </a:br>
            <a:r>
              <a:rPr lang="en-US" altLang="zh-CN" sz="1600" dirty="0" smtClean="0">
                <a:solidFill>
                  <a:schemeClr val="tx1"/>
                </a:solidFill>
              </a:rPr>
              <a:t>         },</a:t>
            </a:r>
            <a:br>
              <a:rPr lang="en-US" altLang="zh-CN" sz="1600" dirty="0" smtClean="0">
                <a:solidFill>
                  <a:schemeClr val="tx1"/>
                </a:solidFill>
              </a:rPr>
            </a:br>
            <a:r>
              <a:rPr lang="en-US" altLang="zh-CN" sz="1600" dirty="0" smtClean="0">
                <a:solidFill>
                  <a:schemeClr val="tx1"/>
                </a:solidFill>
              </a:rPr>
              <a:t>         </a:t>
            </a:r>
            <a:r>
              <a:rPr lang="en-US" altLang="zh-CN" sz="1600" b="1" dirty="0" smtClean="0">
                <a:solidFill>
                  <a:schemeClr val="tx1"/>
                </a:solidFill>
              </a:rPr>
              <a:t>"users"</a:t>
            </a:r>
            <a:r>
              <a:rPr lang="en-US" altLang="zh-CN" sz="1600" dirty="0" smtClean="0">
                <a:solidFill>
                  <a:schemeClr val="tx1"/>
                </a:solidFill>
              </a:rPr>
              <a:t>:{  </a:t>
            </a:r>
            <a:br>
              <a:rPr lang="en-US" altLang="zh-CN" sz="1600" dirty="0" smtClean="0">
                <a:solidFill>
                  <a:schemeClr val="tx1"/>
                </a:solidFill>
              </a:rPr>
            </a:br>
            <a:r>
              <a:rPr lang="en-US" altLang="zh-CN" sz="1600" dirty="0" smtClean="0">
                <a:solidFill>
                  <a:schemeClr val="tx1"/>
                </a:solidFill>
              </a:rPr>
              <a:t>            </a:t>
            </a:r>
            <a:r>
              <a:rPr lang="en-US" altLang="zh-CN" sz="1600" b="1" dirty="0" smtClean="0">
                <a:solidFill>
                  <a:schemeClr val="tx1"/>
                </a:solidFill>
              </a:rPr>
              <a:t>"admin"</a:t>
            </a:r>
            <a:r>
              <a:rPr lang="en-US" altLang="zh-CN" sz="1600" dirty="0" smtClean="0">
                <a:solidFill>
                  <a:schemeClr val="tx1"/>
                </a:solidFill>
              </a:rPr>
              <a:t>:{  </a:t>
            </a:r>
            <a:br>
              <a:rPr lang="en-US" altLang="zh-CN" sz="1600" dirty="0" smtClean="0">
                <a:solidFill>
                  <a:schemeClr val="tx1"/>
                </a:solidFill>
              </a:rPr>
            </a:br>
            <a:r>
              <a:rPr lang="en-US" altLang="zh-CN" sz="1600" dirty="0" smtClean="0">
                <a:solidFill>
                  <a:schemeClr val="tx1"/>
                </a:solidFill>
              </a:rPr>
              <a:t>               </a:t>
            </a:r>
            <a:r>
              <a:rPr lang="en-US" altLang="zh-CN" sz="1600" b="1" dirty="0" smtClean="0">
                <a:solidFill>
                  <a:schemeClr val="tx1"/>
                </a:solidFill>
              </a:rPr>
              <a:t>"display-name"</a:t>
            </a:r>
            <a:r>
              <a:rPr lang="en-US" altLang="zh-CN" sz="1600" dirty="0" smtClean="0">
                <a:solidFill>
                  <a:schemeClr val="tx1"/>
                </a:solidFill>
              </a:rPr>
              <a:t>:"admin",</a:t>
            </a:r>
            <a:br>
              <a:rPr lang="en-US" altLang="zh-CN" sz="1600" dirty="0" smtClean="0">
                <a:solidFill>
                  <a:schemeClr val="tx1"/>
                </a:solidFill>
              </a:rPr>
            </a:br>
            <a:r>
              <a:rPr lang="en-US" altLang="zh-CN" sz="1600" dirty="0" smtClean="0">
                <a:solidFill>
                  <a:schemeClr val="tx1"/>
                </a:solidFill>
              </a:rPr>
              <a:t>               </a:t>
            </a:r>
            <a:r>
              <a:rPr lang="en-US" altLang="zh-CN" sz="1600" b="1" dirty="0" smtClean="0">
                <a:solidFill>
                  <a:schemeClr val="tx1"/>
                </a:solidFill>
              </a:rPr>
              <a:t>"access"</a:t>
            </a:r>
            <a:r>
              <a:rPr lang="en-US" altLang="zh-CN" sz="1600" dirty="0" smtClean="0">
                <a:solidFill>
                  <a:schemeClr val="tx1"/>
                </a:solidFill>
              </a:rPr>
              <a:t>:"admin",</a:t>
            </a:r>
            <a:br>
              <a:rPr lang="en-US" altLang="zh-CN" sz="1600" dirty="0" smtClean="0">
                <a:solidFill>
                  <a:schemeClr val="tx1"/>
                </a:solidFill>
              </a:rPr>
            </a:br>
            <a:r>
              <a:rPr lang="en-US" altLang="zh-CN" sz="1600" dirty="0" smtClean="0">
                <a:solidFill>
                  <a:schemeClr val="tx1"/>
                </a:solidFill>
              </a:rPr>
              <a:t>               </a:t>
            </a:r>
            <a:r>
              <a:rPr lang="en-US" altLang="zh-CN" sz="1600" b="1" dirty="0" smtClean="0">
                <a:solidFill>
                  <a:schemeClr val="tx1"/>
                </a:solidFill>
              </a:rPr>
              <a:t>"last-connection"</a:t>
            </a:r>
            <a:r>
              <a:rPr lang="en-US" altLang="zh-CN" sz="1600" dirty="0" smtClean="0">
                <a:solidFill>
                  <a:schemeClr val="tx1"/>
                </a:solidFill>
              </a:rPr>
              <a:t>:"1 hour ago"</a:t>
            </a:r>
            <a:br>
              <a:rPr lang="en-US" altLang="zh-CN" sz="1600" dirty="0" smtClean="0">
                <a:solidFill>
                  <a:schemeClr val="tx1"/>
                </a:solidFill>
              </a:rPr>
            </a:br>
            <a:r>
              <a:rPr lang="en-US" altLang="zh-CN" sz="1600" dirty="0" smtClean="0">
                <a:solidFill>
                  <a:schemeClr val="tx1"/>
                </a:solidFill>
              </a:rPr>
              <a:t>            }</a:t>
            </a:r>
            <a:br>
              <a:rPr lang="en-US" altLang="zh-CN" sz="1600" dirty="0" smtClean="0">
                <a:solidFill>
                  <a:schemeClr val="tx1"/>
                </a:solidFill>
              </a:rPr>
            </a:br>
            <a:r>
              <a:rPr lang="en-US" altLang="zh-CN" sz="1600" dirty="0" smtClean="0">
                <a:solidFill>
                  <a:schemeClr val="tx1"/>
                </a:solidFill>
              </a:rPr>
              <a:t>         },</a:t>
            </a:r>
            <a:br>
              <a:rPr lang="en-US" altLang="zh-CN" sz="1600" dirty="0" smtClean="0">
                <a:solidFill>
                  <a:schemeClr val="tx1"/>
                </a:solidFill>
              </a:rPr>
            </a:br>
            <a:r>
              <a:rPr lang="en-US" altLang="zh-CN" sz="1600" dirty="0" smtClean="0">
                <a:solidFill>
                  <a:schemeClr val="tx1"/>
                </a:solidFill>
              </a:rPr>
              <a:t>         </a:t>
            </a:r>
            <a:r>
              <a:rPr lang="en-US" altLang="zh-CN" sz="1600" b="1" dirty="0" smtClean="0">
                <a:solidFill>
                  <a:schemeClr val="tx1"/>
                </a:solidFill>
              </a:rPr>
              <a:t>"machines"</a:t>
            </a:r>
            <a:r>
              <a:rPr lang="en-US" altLang="zh-CN" sz="1600" dirty="0" smtClean="0">
                <a:solidFill>
                  <a:schemeClr val="tx1"/>
                </a:solidFill>
              </a:rPr>
              <a:t>:{  </a:t>
            </a:r>
            <a:br>
              <a:rPr lang="en-US" altLang="zh-CN" sz="1600" dirty="0" smtClean="0">
                <a:solidFill>
                  <a:schemeClr val="tx1"/>
                </a:solidFill>
              </a:rPr>
            </a:br>
            <a:r>
              <a:rPr lang="en-US" altLang="zh-CN" sz="1600" dirty="0" smtClean="0">
                <a:solidFill>
                  <a:schemeClr val="tx1"/>
                </a:solidFill>
              </a:rPr>
              <a:t>            </a:t>
            </a:r>
            <a:r>
              <a:rPr lang="en-US" altLang="zh-CN" sz="1600" b="1" dirty="0" smtClean="0">
                <a:solidFill>
                  <a:schemeClr val="tx1"/>
                </a:solidFill>
              </a:rPr>
              <a:t>"0"</a:t>
            </a:r>
            <a:r>
              <a:rPr lang="en-US" altLang="zh-CN" sz="1600" dirty="0" smtClean="0">
                <a:solidFill>
                  <a:schemeClr val="tx1"/>
                </a:solidFill>
              </a:rPr>
              <a:t>:{  </a:t>
            </a:r>
            <a:br>
              <a:rPr lang="en-US" altLang="zh-CN" sz="1600" dirty="0" smtClean="0">
                <a:solidFill>
                  <a:schemeClr val="tx1"/>
                </a:solidFill>
              </a:rPr>
            </a:br>
            <a:r>
              <a:rPr lang="en-US" altLang="zh-CN" sz="1600" dirty="0" smtClean="0">
                <a:solidFill>
                  <a:schemeClr val="tx1"/>
                </a:solidFill>
              </a:rPr>
              <a:t>               </a:t>
            </a:r>
            <a:r>
              <a:rPr lang="en-US" altLang="zh-CN" sz="1600" b="1" dirty="0" smtClean="0">
                <a:solidFill>
                  <a:schemeClr val="tx1"/>
                </a:solidFill>
              </a:rPr>
              <a:t>"cores"</a:t>
            </a:r>
            <a:r>
              <a:rPr lang="en-US" altLang="zh-CN" sz="1600" dirty="0" smtClean="0">
                <a:solidFill>
                  <a:schemeClr val="tx1"/>
                </a:solidFill>
              </a:rPr>
              <a:t>:0</a:t>
            </a:r>
            <a:br>
              <a:rPr lang="en-US" altLang="zh-CN" sz="1600" dirty="0" smtClean="0">
                <a:solidFill>
                  <a:schemeClr val="tx1"/>
                </a:solidFill>
              </a:rPr>
            </a:br>
            <a:r>
              <a:rPr lang="en-US" altLang="zh-CN" sz="1600" dirty="0" smtClean="0">
                <a:solidFill>
                  <a:schemeClr val="tx1"/>
                </a:solidFill>
              </a:rPr>
              <a:t>            },</a:t>
            </a:r>
            <a:br>
              <a:rPr lang="en-US" altLang="zh-CN" sz="1600" dirty="0" smtClean="0">
                <a:solidFill>
                  <a:schemeClr val="tx1"/>
                </a:solidFill>
              </a:rPr>
            </a:br>
            <a:r>
              <a:rPr lang="en-US" altLang="zh-CN" sz="1600" dirty="0" smtClean="0">
                <a:solidFill>
                  <a:schemeClr val="tx1"/>
                </a:solidFill>
              </a:rPr>
              <a:t>            </a:t>
            </a:r>
            <a:r>
              <a:rPr lang="en-US" altLang="zh-CN" sz="1600" b="1" dirty="0" smtClean="0">
                <a:solidFill>
                  <a:schemeClr val="tx1"/>
                </a:solidFill>
              </a:rPr>
              <a:t>"1"</a:t>
            </a:r>
            <a:r>
              <a:rPr lang="en-US" altLang="zh-CN" sz="1600" dirty="0" smtClean="0">
                <a:solidFill>
                  <a:schemeClr val="tx1"/>
                </a:solidFill>
              </a:rPr>
              <a:t>:{  </a:t>
            </a:r>
            <a:br>
              <a:rPr lang="en-US" altLang="zh-CN" sz="1600" dirty="0" smtClean="0">
                <a:solidFill>
                  <a:schemeClr val="tx1"/>
                </a:solidFill>
              </a:rPr>
            </a:br>
            <a:r>
              <a:rPr lang="en-US" altLang="zh-CN" sz="1600" dirty="0" smtClean="0">
                <a:solidFill>
                  <a:schemeClr val="tx1"/>
                </a:solidFill>
              </a:rPr>
              <a:t>               </a:t>
            </a:r>
            <a:r>
              <a:rPr lang="en-US" altLang="zh-CN" sz="1600" b="1" dirty="0" smtClean="0">
                <a:solidFill>
                  <a:schemeClr val="tx1"/>
                </a:solidFill>
              </a:rPr>
              <a:t>"cores"</a:t>
            </a:r>
            <a:r>
              <a:rPr lang="en-US" altLang="zh-CN" sz="1600" dirty="0" smtClean="0">
                <a:solidFill>
                  <a:schemeClr val="tx1"/>
                </a:solidFill>
              </a:rPr>
              <a:t>:0</a:t>
            </a:r>
            <a:br>
              <a:rPr lang="en-US" altLang="zh-CN" sz="1600" dirty="0" smtClean="0">
                <a:solidFill>
                  <a:schemeClr val="tx1"/>
                </a:solidFill>
              </a:rPr>
            </a:br>
            <a:r>
              <a:rPr lang="en-US" altLang="zh-CN" sz="1600" dirty="0" smtClean="0">
                <a:solidFill>
                  <a:schemeClr val="tx1"/>
                </a:solidFill>
              </a:rPr>
              <a:t>            },</a:t>
            </a:r>
            <a:br>
              <a:rPr lang="en-US" altLang="zh-CN" sz="1600" dirty="0" smtClean="0">
                <a:solidFill>
                  <a:schemeClr val="tx1"/>
                </a:solidFill>
              </a:rPr>
            </a:br>
            <a:r>
              <a:rPr lang="en-US" altLang="zh-CN" sz="1600" dirty="0" smtClean="0">
                <a:solidFill>
                  <a:schemeClr val="tx1"/>
                </a:solidFill>
              </a:rPr>
              <a:t>            </a:t>
            </a:r>
            <a:r>
              <a:rPr lang="en-US" altLang="zh-CN" sz="1600" b="1" dirty="0" smtClean="0">
                <a:solidFill>
                  <a:schemeClr val="tx1"/>
                </a:solidFill>
              </a:rPr>
              <a:t>"2"</a:t>
            </a:r>
            <a:r>
              <a:rPr lang="en-US" altLang="zh-CN" sz="1600" dirty="0" smtClean="0">
                <a:solidFill>
                  <a:schemeClr val="tx1"/>
                </a:solidFill>
              </a:rPr>
              <a:t>:{  </a:t>
            </a:r>
            <a:br>
              <a:rPr lang="en-US" altLang="zh-CN" sz="1600" dirty="0" smtClean="0">
                <a:solidFill>
                  <a:schemeClr val="tx1"/>
                </a:solidFill>
              </a:rPr>
            </a:br>
            <a:r>
              <a:rPr lang="en-US" altLang="zh-CN" sz="1600" dirty="0" smtClean="0">
                <a:solidFill>
                  <a:schemeClr val="tx1"/>
                </a:solidFill>
              </a:rPr>
              <a:t>               </a:t>
            </a:r>
            <a:r>
              <a:rPr lang="en-US" altLang="zh-CN" sz="1600" b="1" dirty="0" smtClean="0">
                <a:solidFill>
                  <a:schemeClr val="tx1"/>
                </a:solidFill>
              </a:rPr>
              <a:t>"cores"</a:t>
            </a:r>
            <a:r>
              <a:rPr lang="en-US" altLang="zh-CN" sz="1600" dirty="0" smtClean="0">
                <a:solidFill>
                  <a:schemeClr val="tx1"/>
                </a:solidFill>
              </a:rPr>
              <a:t>:0</a:t>
            </a:r>
            <a:br>
              <a:rPr lang="en-US" altLang="zh-CN" sz="1600" dirty="0" smtClean="0">
                <a:solidFill>
                  <a:schemeClr val="tx1"/>
                </a:solidFill>
              </a:rPr>
            </a:br>
            <a:r>
              <a:rPr lang="en-US" altLang="zh-CN" sz="1600" dirty="0" smtClean="0">
                <a:solidFill>
                  <a:schemeClr val="tx1"/>
                </a:solidFill>
              </a:rPr>
              <a:t>            },</a:t>
            </a:r>
            <a:br>
              <a:rPr lang="en-US" altLang="zh-CN" sz="1600" dirty="0" smtClean="0">
                <a:solidFill>
                  <a:schemeClr val="tx1"/>
                </a:solidFill>
              </a:rPr>
            </a:br>
            <a:r>
              <a:rPr lang="en-US" altLang="zh-CN" sz="1600" dirty="0" smtClean="0">
                <a:solidFill>
                  <a:schemeClr val="tx1"/>
                </a:solidFill>
              </a:rPr>
              <a:t>            </a:t>
            </a:r>
            <a:r>
              <a:rPr lang="en-US" altLang="zh-CN" sz="1600" b="1" dirty="0" smtClean="0">
                <a:solidFill>
                  <a:schemeClr val="tx1"/>
                </a:solidFill>
              </a:rPr>
              <a:t>"9"</a:t>
            </a:r>
            <a:r>
              <a:rPr lang="en-US" altLang="zh-CN" sz="1600" dirty="0" smtClean="0">
                <a:solidFill>
                  <a:schemeClr val="tx1"/>
                </a:solidFill>
              </a:rPr>
              <a:t>:{  </a:t>
            </a:r>
            <a:br>
              <a:rPr lang="en-US" altLang="zh-CN" sz="1600" dirty="0" smtClean="0">
                <a:solidFill>
                  <a:schemeClr val="tx1"/>
                </a:solidFill>
              </a:rPr>
            </a:br>
            <a:r>
              <a:rPr lang="en-US" altLang="zh-CN" sz="1600" dirty="0" smtClean="0">
                <a:solidFill>
                  <a:schemeClr val="tx1"/>
                </a:solidFill>
              </a:rPr>
              <a:t>               </a:t>
            </a:r>
            <a:r>
              <a:rPr lang="en-US" altLang="zh-CN" sz="1600" b="1" dirty="0" smtClean="0">
                <a:solidFill>
                  <a:schemeClr val="tx1"/>
                </a:solidFill>
              </a:rPr>
              <a:t>"cores"</a:t>
            </a:r>
            <a:r>
              <a:rPr lang="en-US" altLang="zh-CN" sz="1600" dirty="0" smtClean="0">
                <a:solidFill>
                  <a:schemeClr val="tx1"/>
                </a:solidFill>
              </a:rPr>
              <a:t>:0</a:t>
            </a:r>
            <a:br>
              <a:rPr lang="en-US" altLang="zh-CN" sz="1600" dirty="0" smtClean="0">
                <a:solidFill>
                  <a:schemeClr val="tx1"/>
                </a:solidFill>
              </a:rPr>
            </a:br>
            <a:r>
              <a:rPr lang="en-US" altLang="zh-CN" sz="1600" dirty="0" smtClean="0">
                <a:solidFill>
                  <a:schemeClr val="tx1"/>
                </a:solidFill>
              </a:rPr>
              <a:t>            }</a:t>
            </a:r>
            <a:br>
              <a:rPr lang="en-US" altLang="zh-CN" sz="1600" dirty="0" smtClean="0">
                <a:solidFill>
                  <a:schemeClr val="tx1"/>
                </a:solidFill>
              </a:rPr>
            </a:br>
            <a:r>
              <a:rPr lang="en-US" altLang="zh-CN" sz="1600" dirty="0" smtClean="0">
                <a:solidFill>
                  <a:schemeClr val="tx1"/>
                </a:solidFill>
              </a:rPr>
              <a:t>         }</a:t>
            </a:r>
            <a:br>
              <a:rPr lang="en-US" altLang="zh-CN" sz="1600" dirty="0" smtClean="0">
                <a:solidFill>
                  <a:schemeClr val="tx1"/>
                </a:solidFill>
              </a:rPr>
            </a:br>
            <a:r>
              <a:rPr lang="en-US" altLang="zh-CN" sz="1600" dirty="0" smtClean="0">
                <a:solidFill>
                  <a:schemeClr val="tx1"/>
                </a:solidFill>
              </a:rPr>
              <a:t>      }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ED87EB-65D7-4500-873C-410831173A82}" type="slidenum">
              <a:rPr lang="en-US" smtClean="0"/>
              <a:pPr/>
              <a:t>28</a:t>
            </a:fld>
            <a:endParaRPr 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ED87EB-65D7-4500-873C-410831173A82}" type="slidenum">
              <a:rPr lang="en-US" smtClean="0"/>
              <a:pPr/>
              <a:t>32</a:t>
            </a:fld>
            <a:endParaRPr 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import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yaml</a:t>
            </a:r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import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subprocess</a:t>
            </a:r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charmhelpers.core.unitdata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import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kv</a:t>
            </a:r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charmhelpers.core.hookenv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import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status_set</a:t>
            </a:r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def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config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():</a:t>
            </a:r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db =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kv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</a:t>
            </a:r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with open('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django.yaml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') as f:</a:t>
            </a:r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django_cfg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yaml.safe_load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f.read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())</a:t>
            </a:r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 k, v in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django_cfg.items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():</a:t>
            </a:r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db.set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(k, v)</a:t>
            </a:r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return db</a:t>
            </a:r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def manage(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cmd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):</a:t>
            </a:r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dcfg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config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</a:t>
            </a:r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if not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isinstance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cmd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list):</a:t>
            </a:r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cmd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cmd.split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(' ')</a:t>
            </a:r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exe = [python(), 'manage.py']</a:t>
            </a:r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extra = []</a:t>
            </a:r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if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dcfg.get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('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config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-import'):</a:t>
            </a:r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extra.append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('--settings=%s' %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dcfg.get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('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config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-import'))</a:t>
            </a:r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status_set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('maintenance', ' '.join(['manage.py'] +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cmd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))</a:t>
            </a:r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call(exe +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cmd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+ extra)</a:t>
            </a:r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def call(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cmd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):</a:t>
            </a:r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dcfg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config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</a:t>
            </a:r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subprocess.check_call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cmd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cwd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dcfg.get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('source-path'))</a:t>
            </a:r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def pip():</a:t>
            </a:r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return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config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().get('pip', '/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usr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/bin/pip')</a:t>
            </a:r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def python():</a:t>
            </a:r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return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config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().get('python', '/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usr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/bin/python')</a:t>
            </a:r>
          </a:p>
          <a:p>
            <a:endParaRPr lang="en-US" altLang="zh-CN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altLang="zh-CN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altLang="zh-CN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altLang="zh-CN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altLang="zh-CN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altLang="zh-CN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altLang="zh-CN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altLang="zh-CN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metadata</a:t>
            </a:r>
          </a:p>
          <a:p>
            <a:endParaRPr lang="en-US" altLang="zh-CN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name: </a:t>
            </a:r>
            <a:r>
              <a:rPr lang="en-US" altLang="zh-CN" dirty="0" smtClean="0"/>
              <a:t>keystone</a:t>
            </a:r>
            <a:br>
              <a:rPr lang="en-US" altLang="zh-CN" dirty="0" smtClean="0"/>
            </a:b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summary: </a:t>
            </a:r>
            <a:r>
              <a:rPr lang="en-US" altLang="zh-CN" dirty="0" err="1" smtClean="0"/>
              <a:t>OpenStack</a:t>
            </a:r>
            <a:r>
              <a:rPr lang="en-US" altLang="zh-CN" dirty="0" smtClean="0"/>
              <a:t> identity service</a:t>
            </a:r>
            <a:br>
              <a:rPr lang="en-US" altLang="zh-CN" dirty="0" smtClean="0"/>
            </a:b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maintainer: </a:t>
            </a:r>
            <a:r>
              <a:rPr lang="en-US" altLang="zh-CN" dirty="0" err="1" smtClean="0"/>
              <a:t>OpenStack</a:t>
            </a:r>
            <a:r>
              <a:rPr lang="en-US" altLang="zh-CN" dirty="0" smtClean="0"/>
              <a:t> Charmers &lt;openstack-charmers@lists.ubuntu.com&gt;</a:t>
            </a:r>
            <a:br>
              <a:rPr lang="en-US" altLang="zh-CN" dirty="0" smtClean="0"/>
            </a:b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description: </a:t>
            </a:r>
            <a:r>
              <a:rPr lang="en-US" altLang="zh-CN" dirty="0" smtClean="0"/>
              <a:t>|</a:t>
            </a:r>
            <a:br>
              <a:rPr lang="en-US" altLang="zh-CN" dirty="0" smtClean="0"/>
            </a:br>
            <a:r>
              <a:rPr lang="en-US" altLang="zh-CN" dirty="0" smtClean="0"/>
              <a:t> Keystone is an </a:t>
            </a:r>
            <a:r>
              <a:rPr lang="en-US" altLang="zh-CN" dirty="0" err="1" smtClean="0"/>
              <a:t>OpenStack</a:t>
            </a:r>
            <a:r>
              <a:rPr lang="en-US" altLang="zh-CN" dirty="0" smtClean="0"/>
              <a:t> project that provides Identity, Token, Catalog and</a:t>
            </a:r>
            <a:br>
              <a:rPr lang="en-US" altLang="zh-CN" dirty="0" smtClean="0"/>
            </a:br>
            <a:r>
              <a:rPr lang="en-US" altLang="zh-CN" dirty="0" smtClean="0"/>
              <a:t> Policy services for use specifically by projects in the </a:t>
            </a:r>
            <a:r>
              <a:rPr lang="en-US" altLang="zh-CN" dirty="0" err="1" smtClean="0"/>
              <a:t>OpenStack</a:t>
            </a:r>
            <a:r>
              <a:rPr lang="en-US" altLang="zh-CN" dirty="0" smtClean="0"/>
              <a:t> family. It</a:t>
            </a:r>
            <a:br>
              <a:rPr lang="en-US" altLang="zh-CN" dirty="0" smtClean="0"/>
            </a:br>
            <a:r>
              <a:rPr lang="en-US" altLang="zh-CN" dirty="0" smtClean="0"/>
              <a:t> implements </a:t>
            </a:r>
            <a:r>
              <a:rPr lang="en-US" altLang="zh-CN" dirty="0" err="1" smtClean="0"/>
              <a:t>OpenStack’s</a:t>
            </a:r>
            <a:r>
              <a:rPr lang="en-US" altLang="zh-CN" dirty="0" smtClean="0"/>
              <a:t> Identity API.</a:t>
            </a:r>
            <a:br>
              <a:rPr lang="en-US" altLang="zh-CN" dirty="0" smtClean="0"/>
            </a:b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tags:</a:t>
            </a:r>
            <a:b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</a:t>
            </a:r>
            <a:r>
              <a:rPr lang="en-US" altLang="zh-CN" dirty="0" smtClean="0"/>
              <a:t>- </a:t>
            </a:r>
            <a:r>
              <a:rPr lang="en-US" altLang="zh-CN" dirty="0" err="1" smtClean="0"/>
              <a:t>openstack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>  - identity</a:t>
            </a:r>
            <a:br>
              <a:rPr lang="en-US" altLang="zh-CN" dirty="0" smtClean="0"/>
            </a:br>
            <a:r>
              <a:rPr lang="en-US" altLang="zh-CN" dirty="0" smtClean="0"/>
              <a:t>  - misc</a:t>
            </a:r>
            <a:br>
              <a:rPr lang="en-US" altLang="zh-CN" dirty="0" smtClean="0"/>
            </a:b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series:</a:t>
            </a:r>
            <a:b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</a:t>
            </a:r>
            <a:r>
              <a:rPr lang="en-US" altLang="zh-CN" dirty="0" smtClean="0"/>
              <a:t>- </a:t>
            </a:r>
            <a:r>
              <a:rPr lang="en-US" altLang="zh-CN" dirty="0" err="1" smtClean="0"/>
              <a:t>xenial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>  - trusty</a:t>
            </a:r>
            <a:br>
              <a:rPr lang="en-US" altLang="zh-CN" dirty="0" smtClean="0"/>
            </a:br>
            <a:r>
              <a:rPr lang="en-US" altLang="zh-CN" dirty="0" smtClean="0"/>
              <a:t>  - </a:t>
            </a:r>
            <a:r>
              <a:rPr lang="en-US" altLang="zh-CN" dirty="0" err="1" smtClean="0"/>
              <a:t>yakkety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extra-bindings:</a:t>
            </a:r>
            <a:b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public:</a:t>
            </a:r>
            <a:b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admin:</a:t>
            </a:r>
            <a:b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internal:</a:t>
            </a:r>
            <a:b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provides:</a:t>
            </a:r>
            <a:b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</a:t>
            </a:r>
            <a:r>
              <a:rPr lang="en-US" altLang="zh-CN" sz="1600" b="1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nrpe</a:t>
            </a: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-external-master:</a:t>
            </a:r>
            <a:b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interface: </a:t>
            </a:r>
            <a:r>
              <a:rPr lang="en-US" altLang="zh-CN" dirty="0" err="1" smtClean="0"/>
              <a:t>nrpe</a:t>
            </a:r>
            <a:r>
              <a:rPr lang="en-US" altLang="zh-CN" dirty="0" smtClean="0"/>
              <a:t>-external-master</a:t>
            </a:r>
            <a:br>
              <a:rPr lang="en-US" altLang="zh-CN" dirty="0" smtClean="0"/>
            </a:br>
            <a:r>
              <a:rPr lang="en-US" altLang="zh-CN" dirty="0" smtClean="0"/>
              <a:t>    </a:t>
            </a: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scope: </a:t>
            </a:r>
            <a:r>
              <a:rPr lang="en-US" altLang="zh-CN" dirty="0" smtClean="0"/>
              <a:t>container</a:t>
            </a:r>
            <a:br>
              <a:rPr lang="en-US" altLang="zh-CN" dirty="0" smtClean="0"/>
            </a:br>
            <a:r>
              <a:rPr lang="en-US" altLang="zh-CN" dirty="0" smtClean="0"/>
              <a:t>  </a:t>
            </a: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identity-service:</a:t>
            </a:r>
            <a:b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interface: </a:t>
            </a:r>
            <a:r>
              <a:rPr lang="en-US" altLang="zh-CN" dirty="0" smtClean="0"/>
              <a:t>keystone</a:t>
            </a:r>
            <a:br>
              <a:rPr lang="en-US" altLang="zh-CN" dirty="0" smtClean="0"/>
            </a:br>
            <a:r>
              <a:rPr lang="en-US" altLang="zh-CN" dirty="0" smtClean="0"/>
              <a:t>  </a:t>
            </a: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identity-notifications:</a:t>
            </a:r>
            <a:b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interface: </a:t>
            </a:r>
            <a:r>
              <a:rPr lang="en-US" altLang="zh-CN" dirty="0" smtClean="0"/>
              <a:t>keystone-notifications</a:t>
            </a:r>
            <a:br>
              <a:rPr lang="en-US" altLang="zh-CN" dirty="0" smtClean="0"/>
            </a:br>
            <a:r>
              <a:rPr lang="en-US" altLang="zh-CN" dirty="0" smtClean="0"/>
              <a:t>  </a:t>
            </a: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identity-admin:</a:t>
            </a:r>
            <a:b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interface: </a:t>
            </a:r>
            <a:r>
              <a:rPr lang="en-US" altLang="zh-CN" dirty="0" smtClean="0"/>
              <a:t>keystone-admin</a:t>
            </a:r>
            <a:br>
              <a:rPr lang="en-US" altLang="zh-CN" dirty="0" smtClean="0"/>
            </a:br>
            <a:r>
              <a:rPr lang="en-US" altLang="zh-CN" dirty="0" smtClean="0"/>
              <a:t>  </a:t>
            </a: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identity-credentials:</a:t>
            </a:r>
            <a:b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interface: </a:t>
            </a:r>
            <a:r>
              <a:rPr lang="en-US" altLang="zh-CN" dirty="0" smtClean="0"/>
              <a:t>keystone-credentials</a:t>
            </a:r>
            <a:br>
              <a:rPr lang="en-US" altLang="zh-CN" dirty="0" smtClean="0"/>
            </a:b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requires:</a:t>
            </a:r>
            <a:b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shared-db:</a:t>
            </a:r>
            <a:b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interface: </a:t>
            </a:r>
            <a:r>
              <a:rPr lang="en-US" altLang="zh-CN" dirty="0" err="1" smtClean="0"/>
              <a:t>mysql</a:t>
            </a:r>
            <a:r>
              <a:rPr lang="en-US" altLang="zh-CN" dirty="0" smtClean="0"/>
              <a:t>-shared</a:t>
            </a:r>
            <a:br>
              <a:rPr lang="en-US" altLang="zh-CN" dirty="0" smtClean="0"/>
            </a:br>
            <a:r>
              <a:rPr lang="en-US" altLang="zh-CN" dirty="0" smtClean="0"/>
              <a:t>  </a:t>
            </a:r>
            <a:r>
              <a:rPr lang="en-US" altLang="zh-CN" sz="1600" b="1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pgsql</a:t>
            </a: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-db:</a:t>
            </a:r>
            <a:b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interface: </a:t>
            </a:r>
            <a:r>
              <a:rPr lang="en-US" altLang="zh-CN" dirty="0" err="1" smtClean="0"/>
              <a:t>pgsql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>  </a:t>
            </a: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ha:</a:t>
            </a:r>
            <a:b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interface: </a:t>
            </a:r>
            <a:r>
              <a:rPr lang="en-US" altLang="zh-CN" dirty="0" err="1" smtClean="0"/>
              <a:t>hacluster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>    </a:t>
            </a: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scope: </a:t>
            </a:r>
            <a:r>
              <a:rPr lang="en-US" altLang="zh-CN" dirty="0" smtClean="0"/>
              <a:t>container</a:t>
            </a:r>
            <a:br>
              <a:rPr lang="en-US" altLang="zh-CN" dirty="0" smtClean="0"/>
            </a:br>
            <a:r>
              <a:rPr lang="en-US" altLang="zh-CN" dirty="0" smtClean="0"/>
              <a:t>  </a:t>
            </a: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domain-backend:</a:t>
            </a:r>
            <a:b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interface: </a:t>
            </a:r>
            <a:r>
              <a:rPr lang="en-US" altLang="zh-CN" dirty="0" smtClean="0"/>
              <a:t>keystone-domain-backend</a:t>
            </a:r>
            <a:br>
              <a:rPr lang="en-US" altLang="zh-CN" dirty="0" smtClean="0"/>
            </a:br>
            <a:r>
              <a:rPr lang="en-US" altLang="zh-CN" dirty="0" smtClean="0"/>
              <a:t>    </a:t>
            </a: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scope: </a:t>
            </a:r>
            <a:r>
              <a:rPr lang="en-US" altLang="zh-CN" dirty="0" smtClean="0"/>
              <a:t>container</a:t>
            </a:r>
            <a:br>
              <a:rPr lang="en-US" altLang="zh-CN" dirty="0" smtClean="0"/>
            </a:b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peers:</a:t>
            </a:r>
            <a:b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cluster:</a:t>
            </a:r>
            <a:b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interface: </a:t>
            </a:r>
            <a:r>
              <a:rPr lang="en-US" altLang="zh-CN" dirty="0" smtClean="0"/>
              <a:t>keystone-ha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ED87EB-65D7-4500-873C-410831173A82}" type="slidenum">
              <a:rPr lang="en-US" smtClean="0"/>
              <a:pPr/>
              <a:t>33</a:t>
            </a:fld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18" Type="http://schemas.openxmlformats.org/officeDocument/2006/relationships/image" Target="../media/image19.png"/><Relationship Id="rId3" Type="http://schemas.openxmlformats.org/officeDocument/2006/relationships/image" Target="../media/image4.png"/><Relationship Id="rId21" Type="http://schemas.openxmlformats.org/officeDocument/2006/relationships/image" Target="../media/image22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image" Target="../media/image18.png"/><Relationship Id="rId2" Type="http://schemas.openxmlformats.org/officeDocument/2006/relationships/image" Target="../media/image3.png"/><Relationship Id="rId16" Type="http://schemas.openxmlformats.org/officeDocument/2006/relationships/image" Target="../media/image17.jpeg"/><Relationship Id="rId20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19" Type="http://schemas.openxmlformats.org/officeDocument/2006/relationships/image" Target="../media/image20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18" Type="http://schemas.openxmlformats.org/officeDocument/2006/relationships/image" Target="../media/image19.png"/><Relationship Id="rId3" Type="http://schemas.openxmlformats.org/officeDocument/2006/relationships/image" Target="../media/image17.jpeg"/><Relationship Id="rId21" Type="http://schemas.openxmlformats.org/officeDocument/2006/relationships/image" Target="../media/image22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8.png"/><Relationship Id="rId2" Type="http://schemas.openxmlformats.org/officeDocument/2006/relationships/image" Target="../media/image3.png"/><Relationship Id="rId16" Type="http://schemas.openxmlformats.org/officeDocument/2006/relationships/image" Target="../media/image16.png"/><Relationship Id="rId20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19" Type="http://schemas.openxmlformats.org/officeDocument/2006/relationships/image" Target="../media/image2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6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87" y="-1"/>
            <a:ext cx="12190412" cy="6857107"/>
          </a:xfrm>
          <a:prstGeom prst="rect">
            <a:avLst/>
          </a:prstGeom>
        </p:spPr>
      </p:pic>
      <p:pic>
        <p:nvPicPr>
          <p:cNvPr id="27" name="Picture 6" descr="C:\Users\kathyp\Documents\00_Brand-Resources\Multimode Elements\Multimode Icons\PNG\Multimode-Icon_STAND-Tablet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7573" y="5468108"/>
            <a:ext cx="311886" cy="31188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7" name="Oval 76"/>
          <p:cNvSpPr/>
          <p:nvPr userDrawn="1"/>
        </p:nvSpPr>
        <p:spPr>
          <a:xfrm>
            <a:off x="3460129" y="5468108"/>
            <a:ext cx="310896" cy="310896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dirty="0" smtClean="0"/>
          </a:p>
        </p:txBody>
      </p:sp>
      <p:pic>
        <p:nvPicPr>
          <p:cNvPr id="24" name="Picture 3" descr="C:\Users\kathyp\Documents\00_Brand-Resources\Multimode Elements\Multimode Icons\PNG\Multimode-Icon_HOLD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2717" y="5468108"/>
            <a:ext cx="311886" cy="31188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4" name="Oval 73"/>
          <p:cNvSpPr/>
          <p:nvPr userDrawn="1"/>
        </p:nvSpPr>
        <p:spPr>
          <a:xfrm>
            <a:off x="2364346" y="5468108"/>
            <a:ext cx="310896" cy="31089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dirty="0" smtClean="0"/>
          </a:p>
        </p:txBody>
      </p:sp>
      <p:pic>
        <p:nvPicPr>
          <p:cNvPr id="73" name="Picture 9" descr="C:\Users\kathyp\Documents\00_Brand-Resources\Multimode Elements\Multimode Icons\PNG\Multimode-Icon_TENT.png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7211" y="5468108"/>
            <a:ext cx="311886" cy="31188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Oval 70"/>
          <p:cNvSpPr/>
          <p:nvPr userDrawn="1"/>
        </p:nvSpPr>
        <p:spPr>
          <a:xfrm>
            <a:off x="6307302" y="5468108"/>
            <a:ext cx="310896" cy="310896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dirty="0" smtClean="0"/>
          </a:p>
        </p:txBody>
      </p:sp>
      <p:sp>
        <p:nvSpPr>
          <p:cNvPr id="67" name="Oval 66"/>
          <p:cNvSpPr/>
          <p:nvPr userDrawn="1"/>
        </p:nvSpPr>
        <p:spPr>
          <a:xfrm>
            <a:off x="597030" y="5468108"/>
            <a:ext cx="310896" cy="31089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dirty="0" smtClean="0"/>
          </a:p>
        </p:txBody>
      </p:sp>
      <p:pic>
        <p:nvPicPr>
          <p:cNvPr id="68" name="Picture 5"/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5212" y="5515986"/>
            <a:ext cx="214533" cy="215141"/>
          </a:xfrm>
          <a:prstGeom prst="rect">
            <a:avLst/>
          </a:prstGeom>
          <a:noFill/>
        </p:spPr>
      </p:pic>
      <p:grpSp>
        <p:nvGrpSpPr>
          <p:cNvPr id="2" name="Group 1"/>
          <p:cNvGrpSpPr/>
          <p:nvPr userDrawn="1"/>
        </p:nvGrpSpPr>
        <p:grpSpPr>
          <a:xfrm>
            <a:off x="5236131" y="5463092"/>
            <a:ext cx="310896" cy="315912"/>
            <a:chOff x="5236131" y="5463092"/>
            <a:chExt cx="310896" cy="315912"/>
          </a:xfrm>
        </p:grpSpPr>
        <p:sp>
          <p:nvSpPr>
            <p:cNvPr id="46" name="Oval 45"/>
            <p:cNvSpPr/>
            <p:nvPr userDrawn="1"/>
          </p:nvSpPr>
          <p:spPr>
            <a:xfrm>
              <a:off x="5236131" y="5468108"/>
              <a:ext cx="310896" cy="31089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dirty="0" smtClean="0"/>
            </a:p>
          </p:txBody>
        </p:sp>
        <p:pic>
          <p:nvPicPr>
            <p:cNvPr id="70" name="Picture 8" descr="C:\Users\yhwang\Desktop\WW Design\Multimode Icons\think_light-01.png"/>
            <p:cNvPicPr>
              <a:picLocks noChangeAspect="1" noChangeArrowheads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36131" y="5463092"/>
              <a:ext cx="310896" cy="310896"/>
            </a:xfrm>
            <a:prstGeom prst="rect">
              <a:avLst/>
            </a:prstGeom>
            <a:noFill/>
          </p:spPr>
        </p:pic>
      </p:grpSp>
      <p:grpSp>
        <p:nvGrpSpPr>
          <p:cNvPr id="48" name="Group 47"/>
          <p:cNvGrpSpPr/>
          <p:nvPr userDrawn="1"/>
        </p:nvGrpSpPr>
        <p:grpSpPr>
          <a:xfrm>
            <a:off x="1304766" y="5468108"/>
            <a:ext cx="310896" cy="310896"/>
            <a:chOff x="4523337" y="5468108"/>
            <a:chExt cx="310896" cy="310896"/>
          </a:xfrm>
        </p:grpSpPr>
        <p:sp>
          <p:nvSpPr>
            <p:cNvPr id="49" name="Oval 48"/>
            <p:cNvSpPr/>
            <p:nvPr userDrawn="1"/>
          </p:nvSpPr>
          <p:spPr>
            <a:xfrm>
              <a:off x="4523337" y="5468108"/>
              <a:ext cx="310896" cy="310896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dirty="0" smtClean="0"/>
            </a:p>
          </p:txBody>
        </p:sp>
        <p:pic>
          <p:nvPicPr>
            <p:cNvPr id="50" name="Picture 7" descr="C:\Users\yhwang\Desktop\WW Design\Multimode Icons\server-01.png"/>
            <p:cNvPicPr>
              <a:picLocks noChangeAspect="1" noChangeArrowheads="1"/>
            </p:cNvPicPr>
            <p:nvPr userDrawn="1"/>
          </p:nvPicPr>
          <p:blipFill>
            <a:blip r:embed="rId8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23337" y="5468108"/>
              <a:ext cx="310896" cy="310896"/>
            </a:xfrm>
            <a:prstGeom prst="rect">
              <a:avLst/>
            </a:prstGeom>
            <a:noFill/>
          </p:spPr>
        </p:pic>
      </p:grpSp>
      <p:grpSp>
        <p:nvGrpSpPr>
          <p:cNvPr id="51" name="Group 50"/>
          <p:cNvGrpSpPr/>
          <p:nvPr userDrawn="1"/>
        </p:nvGrpSpPr>
        <p:grpSpPr>
          <a:xfrm>
            <a:off x="4495905" y="5442941"/>
            <a:ext cx="365760" cy="365760"/>
            <a:chOff x="2355828" y="5442941"/>
            <a:chExt cx="365760" cy="365760"/>
          </a:xfrm>
        </p:grpSpPr>
        <p:sp>
          <p:nvSpPr>
            <p:cNvPr id="54" name="Oval 53"/>
            <p:cNvSpPr/>
            <p:nvPr userDrawn="1"/>
          </p:nvSpPr>
          <p:spPr>
            <a:xfrm>
              <a:off x="2380995" y="5468108"/>
              <a:ext cx="310896" cy="31089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dirty="0" smtClean="0"/>
            </a:p>
          </p:txBody>
        </p:sp>
        <p:pic>
          <p:nvPicPr>
            <p:cNvPr id="63" name="Picture 2" descr="C:\Users\yhwang\Desktop\WW Design\Multimode Icons\chain-01.png"/>
            <p:cNvPicPr>
              <a:picLocks noChangeAspect="1" noChangeArrowheads="1"/>
            </p:cNvPicPr>
            <p:nvPr userDrawn="1"/>
          </p:nvPicPr>
          <p:blipFill>
            <a:blip r:embed="rId9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55828" y="5442941"/>
              <a:ext cx="365760" cy="365760"/>
            </a:xfrm>
            <a:prstGeom prst="rect">
              <a:avLst/>
            </a:prstGeom>
            <a:noFill/>
          </p:spPr>
        </p:pic>
      </p:grpSp>
      <p:sp>
        <p:nvSpPr>
          <p:cNvPr id="56" name="Title 16"/>
          <p:cNvSpPr>
            <a:spLocks noGrp="1"/>
          </p:cNvSpPr>
          <p:nvPr userDrawn="1">
            <p:ph type="title" hasCustomPrompt="1"/>
          </p:nvPr>
        </p:nvSpPr>
        <p:spPr bwMode="gray">
          <a:xfrm>
            <a:off x="548640" y="2048256"/>
            <a:ext cx="8723376" cy="1581912"/>
          </a:xfrm>
          <a:prstGeom prst="rect">
            <a:avLst/>
          </a:prstGeom>
        </p:spPr>
        <p:txBody>
          <a:bodyPr lIns="0" tIns="60949" rIns="121899" bIns="60949" anchor="b" anchorCtr="0"/>
          <a:lstStyle>
            <a:lvl1pPr marL="0" algn="l" defTabSz="1218987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lang="en-US" sz="6000" b="0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 smtClean="0"/>
              <a:t>Click to edit text, two lines maximum</a:t>
            </a:r>
            <a:endParaRPr lang="en-US" dirty="0"/>
          </a:p>
        </p:txBody>
      </p:sp>
      <p:sp>
        <p:nvSpPr>
          <p:cNvPr id="62" name="Footer Placeholder 61"/>
          <p:cNvSpPr>
            <a:spLocks noGrp="1"/>
          </p:cNvSpPr>
          <p:nvPr userDrawn="1">
            <p:ph type="ftr" sz="quarter" idx="10"/>
          </p:nvPr>
        </p:nvSpPr>
        <p:spPr>
          <a:xfrm>
            <a:off x="548640" y="6473952"/>
            <a:ext cx="3860800" cy="153888"/>
          </a:xfrm>
        </p:spPr>
        <p:txBody>
          <a:bodyPr lIns="0"/>
          <a:lstStyle>
            <a:lvl1pPr>
              <a:defRPr cap="none"/>
            </a:lvl1pPr>
          </a:lstStyle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2016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55" name="Subtitle 2"/>
          <p:cNvSpPr>
            <a:spLocks noGrp="1"/>
          </p:cNvSpPr>
          <p:nvPr userDrawn="1">
            <p:ph type="subTitle" idx="1" hasCustomPrompt="1"/>
          </p:nvPr>
        </p:nvSpPr>
        <p:spPr bwMode="gray">
          <a:xfrm>
            <a:off x="548640" y="4059936"/>
            <a:ext cx="8714232" cy="457200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b="0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subtitle placeholder</a:t>
            </a:r>
          </a:p>
        </p:txBody>
      </p:sp>
      <p:sp>
        <p:nvSpPr>
          <p:cNvPr id="5" name="Text Placeholder 4"/>
          <p:cNvSpPr>
            <a:spLocks noGrp="1"/>
          </p:cNvSpPr>
          <p:nvPr userDrawn="1">
            <p:ph type="body" sz="quarter" idx="11"/>
          </p:nvPr>
        </p:nvSpPr>
        <p:spPr>
          <a:xfrm>
            <a:off x="548640" y="4800600"/>
            <a:ext cx="6409944" cy="51206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sz="160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20" name="Rectangle 19"/>
          <p:cNvSpPr/>
          <p:nvPr userDrawn="1"/>
        </p:nvSpPr>
        <p:spPr bwMode="black">
          <a:xfrm>
            <a:off x="548640" y="4557713"/>
            <a:ext cx="1097683" cy="1067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/>
          <p:cNvCxnSpPr/>
          <p:nvPr userDrawn="1"/>
        </p:nvCxnSpPr>
        <p:spPr>
          <a:xfrm>
            <a:off x="548640" y="4664439"/>
            <a:ext cx="10419093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4" descr="C:\Users\kathyp\Documents\00_Brand-Resources\Multimode Elements\Multimode Icons\PNG\Multimode-Icon_LAPTOP.png"/>
          <p:cNvPicPr>
            <a:picLocks noChangeAspect="1" noChangeArrowheads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5465" y="5468108"/>
            <a:ext cx="311886" cy="31188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5" descr="C:\Users\kathyp\Documents\00_Brand-Resources\Multimode Elements\Multimode Icons\PNG\Multimode-Icon_STAND.png"/>
          <p:cNvPicPr>
            <a:picLocks noChangeAspect="1" noChangeArrowheads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7392" y="5468108"/>
            <a:ext cx="311886" cy="31188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8" descr="C:\Users\kathyp\Documents\00_Brand-Resources\Multimode Elements\Multimode Icons\PNG\Multimode-Icon_TABLET.png"/>
          <p:cNvPicPr>
            <a:picLocks noChangeAspect="1" noChangeArrowheads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5950" y="5468108"/>
            <a:ext cx="311886" cy="31188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Group 32"/>
          <p:cNvGrpSpPr/>
          <p:nvPr userDrawn="1"/>
        </p:nvGrpSpPr>
        <p:grpSpPr>
          <a:xfrm>
            <a:off x="2024598" y="5468108"/>
            <a:ext cx="310896" cy="310896"/>
            <a:chOff x="2024598" y="5468108"/>
            <a:chExt cx="310896" cy="310896"/>
          </a:xfrm>
        </p:grpSpPr>
        <p:sp>
          <p:nvSpPr>
            <p:cNvPr id="34" name="Oval 33"/>
            <p:cNvSpPr/>
            <p:nvPr userDrawn="1"/>
          </p:nvSpPr>
          <p:spPr>
            <a:xfrm>
              <a:off x="2024598" y="5468108"/>
              <a:ext cx="310896" cy="31089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dirty="0" smtClean="0"/>
            </a:p>
          </p:txBody>
        </p:sp>
        <p:pic>
          <p:nvPicPr>
            <p:cNvPr id="35" name="Picture 34"/>
            <p:cNvPicPr>
              <a:picLocks noChangeAspect="1"/>
            </p:cNvPicPr>
            <p:nvPr userDrawn="1"/>
          </p:nvPicPr>
          <p:blipFill>
            <a:blip r:embed="rId13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18814" y="5509256"/>
              <a:ext cx="122464" cy="228600"/>
            </a:xfrm>
            <a:prstGeom prst="rect">
              <a:avLst/>
            </a:prstGeom>
          </p:spPr>
        </p:pic>
      </p:grpSp>
      <p:grpSp>
        <p:nvGrpSpPr>
          <p:cNvPr id="52" name="Group 51"/>
          <p:cNvGrpSpPr/>
          <p:nvPr userDrawn="1"/>
        </p:nvGrpSpPr>
        <p:grpSpPr>
          <a:xfrm>
            <a:off x="4879734" y="5468108"/>
            <a:ext cx="310896" cy="310896"/>
            <a:chOff x="4879734" y="5468108"/>
            <a:chExt cx="310896" cy="310896"/>
          </a:xfrm>
        </p:grpSpPr>
        <p:sp>
          <p:nvSpPr>
            <p:cNvPr id="53" name="Oval 52"/>
            <p:cNvSpPr/>
            <p:nvPr userDrawn="1"/>
          </p:nvSpPr>
          <p:spPr>
            <a:xfrm>
              <a:off x="4879734" y="5468108"/>
              <a:ext cx="310896" cy="310896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dirty="0" smtClean="0"/>
            </a:p>
          </p:txBody>
        </p:sp>
        <p:pic>
          <p:nvPicPr>
            <p:cNvPr id="57" name="Picture 6"/>
            <p:cNvPicPr>
              <a:picLocks noChangeAspect="1" noChangeArrowheads="1"/>
            </p:cNvPicPr>
            <p:nvPr userDrawn="1"/>
          </p:nvPicPr>
          <p:blipFill>
            <a:blip r:embed="rId14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935867" y="5521169"/>
              <a:ext cx="196609" cy="194742"/>
            </a:xfrm>
            <a:prstGeom prst="rect">
              <a:avLst/>
            </a:prstGeom>
            <a:noFill/>
          </p:spPr>
        </p:pic>
      </p:grpSp>
      <p:grpSp>
        <p:nvGrpSpPr>
          <p:cNvPr id="58" name="Group 57"/>
          <p:cNvGrpSpPr/>
          <p:nvPr userDrawn="1"/>
        </p:nvGrpSpPr>
        <p:grpSpPr>
          <a:xfrm>
            <a:off x="5949915" y="5468108"/>
            <a:ext cx="310896" cy="310896"/>
            <a:chOff x="5949915" y="5468108"/>
            <a:chExt cx="310896" cy="310896"/>
          </a:xfrm>
        </p:grpSpPr>
        <p:sp>
          <p:nvSpPr>
            <p:cNvPr id="59" name="Oval 58"/>
            <p:cNvSpPr/>
            <p:nvPr userDrawn="1"/>
          </p:nvSpPr>
          <p:spPr>
            <a:xfrm>
              <a:off x="5949915" y="5468108"/>
              <a:ext cx="310896" cy="310896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dirty="0" smtClean="0"/>
            </a:p>
          </p:txBody>
        </p:sp>
        <p:pic>
          <p:nvPicPr>
            <p:cNvPr id="60" name="Picture 8"/>
            <p:cNvPicPr>
              <a:picLocks noChangeAspect="1" noChangeArrowheads="1"/>
            </p:cNvPicPr>
            <p:nvPr userDrawn="1"/>
          </p:nvPicPr>
          <p:blipFill>
            <a:blip r:embed="rId15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007100" y="5527072"/>
              <a:ext cx="185758" cy="188431"/>
            </a:xfrm>
            <a:prstGeom prst="rect">
              <a:avLst/>
            </a:prstGeom>
            <a:noFill/>
          </p:spPr>
        </p:pic>
      </p:grpSp>
      <p:pic>
        <p:nvPicPr>
          <p:cNvPr id="61" name="Picture 60"/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0444977" y="2920589"/>
            <a:ext cx="2616181" cy="871514"/>
          </a:xfrm>
          <a:prstGeom prst="rect">
            <a:avLst/>
          </a:prstGeom>
        </p:spPr>
      </p:pic>
      <p:grpSp>
        <p:nvGrpSpPr>
          <p:cNvPr id="3" name="Group 2"/>
          <p:cNvGrpSpPr/>
          <p:nvPr userDrawn="1"/>
        </p:nvGrpSpPr>
        <p:grpSpPr>
          <a:xfrm>
            <a:off x="3094779" y="5468108"/>
            <a:ext cx="311523" cy="315559"/>
            <a:chOff x="3094779" y="5468108"/>
            <a:chExt cx="311523" cy="315559"/>
          </a:xfrm>
        </p:grpSpPr>
        <p:sp>
          <p:nvSpPr>
            <p:cNvPr id="37" name="Oval 36"/>
            <p:cNvSpPr/>
            <p:nvPr userDrawn="1"/>
          </p:nvSpPr>
          <p:spPr>
            <a:xfrm>
              <a:off x="3094779" y="5468108"/>
              <a:ext cx="310896" cy="310896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dirty="0" smtClean="0"/>
            </a:p>
          </p:txBody>
        </p:sp>
        <p:pic>
          <p:nvPicPr>
            <p:cNvPr id="69" name="Picture 6" descr="C:\Users\yhwang\Desktop\WW Design\Multimode Icons\network-01.png"/>
            <p:cNvPicPr>
              <a:picLocks noChangeAspect="1" noChangeArrowheads="1"/>
            </p:cNvPicPr>
            <p:nvPr userDrawn="1"/>
          </p:nvPicPr>
          <p:blipFill>
            <a:blip r:embed="rId17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95406" y="5472771"/>
              <a:ext cx="310896" cy="310896"/>
            </a:xfrm>
            <a:prstGeom prst="rect">
              <a:avLst/>
            </a:prstGeom>
            <a:noFill/>
          </p:spPr>
        </p:pic>
      </p:grpSp>
      <p:sp>
        <p:nvSpPr>
          <p:cNvPr id="40" name="Oval 39"/>
          <p:cNvSpPr/>
          <p:nvPr userDrawn="1"/>
        </p:nvSpPr>
        <p:spPr>
          <a:xfrm>
            <a:off x="953427" y="5468108"/>
            <a:ext cx="310896" cy="310896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dirty="0" smtClean="0"/>
          </a:p>
        </p:txBody>
      </p:sp>
      <p:pic>
        <p:nvPicPr>
          <p:cNvPr id="72" name="Picture 5"/>
          <p:cNvPicPr>
            <a:picLocks noChangeAspect="1" noChangeArrowheads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06777" y="5515986"/>
            <a:ext cx="204196" cy="215141"/>
          </a:xfrm>
          <a:prstGeom prst="rect">
            <a:avLst/>
          </a:prstGeom>
          <a:noFill/>
        </p:spPr>
      </p:pic>
      <p:pic>
        <p:nvPicPr>
          <p:cNvPr id="78" name="Picture 5"/>
          <p:cNvPicPr>
            <a:picLocks noChangeAspect="1" noChangeArrowheads="1"/>
          </p:cNvPicPr>
          <p:nvPr userDrawn="1"/>
        </p:nvPicPr>
        <p:blipFill>
          <a:blip r:embed="rId19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97858" y="5540155"/>
            <a:ext cx="238430" cy="145035"/>
          </a:xfrm>
          <a:prstGeom prst="rect">
            <a:avLst/>
          </a:prstGeom>
          <a:noFill/>
        </p:spPr>
      </p:pic>
      <p:pic>
        <p:nvPicPr>
          <p:cNvPr id="79" name="Picture 5"/>
          <p:cNvPicPr>
            <a:picLocks noChangeAspect="1" noChangeArrowheads="1"/>
          </p:cNvPicPr>
          <p:nvPr userDrawn="1"/>
        </p:nvPicPr>
        <p:blipFill>
          <a:blip r:embed="rId20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16727" y="5508038"/>
            <a:ext cx="197701" cy="197481"/>
          </a:xfrm>
          <a:prstGeom prst="rect">
            <a:avLst/>
          </a:prstGeom>
          <a:noFill/>
        </p:spPr>
      </p:pic>
      <p:pic>
        <p:nvPicPr>
          <p:cNvPr id="80" name="Picture 5"/>
          <p:cNvPicPr>
            <a:picLocks noChangeAspect="1" noChangeArrowheads="1"/>
          </p:cNvPicPr>
          <p:nvPr userDrawn="1"/>
        </p:nvPicPr>
        <p:blipFill>
          <a:blip r:embed="rId21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45757" y="5552717"/>
            <a:ext cx="233986" cy="16584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104988760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lumn Slide - No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ooter Placeholder 25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2016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11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640" y="274320"/>
            <a:ext cx="11073384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sp>
        <p:nvSpPr>
          <p:cNvPr id="12" name="Freeform 5"/>
          <p:cNvSpPr>
            <a:spLocks noChangeAspect="1" noEditPoints="1"/>
          </p:cNvSpPr>
          <p:nvPr userDrawn="1"/>
        </p:nvSpPr>
        <p:spPr bwMode="black">
          <a:xfrm>
            <a:off x="205354" y="423406"/>
            <a:ext cx="200587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4982" y="5505441"/>
            <a:ext cx="1330737" cy="443301"/>
          </a:xfrm>
          <a:prstGeom prst="rect">
            <a:avLst/>
          </a:prstGeom>
        </p:spPr>
      </p:pic>
      <p:sp>
        <p:nvSpPr>
          <p:cNvPr id="16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48640" y="1179575"/>
            <a:ext cx="5378958" cy="5211699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609493" indent="-228560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835938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147033" indent="-156606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1445431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0" name="Content Placeholder 2"/>
          <p:cNvSpPr>
            <a:spLocks noGrp="1"/>
          </p:cNvSpPr>
          <p:nvPr>
            <p:ph sz="half" idx="14"/>
          </p:nvPr>
        </p:nvSpPr>
        <p:spPr bwMode="gray">
          <a:xfrm>
            <a:off x="6243066" y="1188761"/>
            <a:ext cx="5378958" cy="5211699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609493" indent="-228560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835938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147033" indent="-156606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1445431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TextBox slide number"/>
          <p:cNvSpPr txBox="1"/>
          <p:nvPr userDrawn="1"/>
        </p:nvSpPr>
        <p:spPr bwMode="white">
          <a:xfrm>
            <a:off x="11748700" y="6395205"/>
            <a:ext cx="440124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b="0" smtClean="0">
                <a:solidFill>
                  <a:schemeClr val="tx1"/>
                </a:solidFill>
              </a:rPr>
              <a:pPr lvl="0" algn="ctr"/>
              <a:t>‹#›</a:t>
            </a:fld>
            <a:endParaRPr lang="en-US" b="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64735132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Slide - With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ooter Placeholder 19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2016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11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640" y="274320"/>
            <a:ext cx="11073384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sp>
        <p:nvSpPr>
          <p:cNvPr id="12" name="Freeform 5"/>
          <p:cNvSpPr>
            <a:spLocks noChangeAspect="1" noEditPoints="1"/>
          </p:cNvSpPr>
          <p:nvPr userDrawn="1"/>
        </p:nvSpPr>
        <p:spPr bwMode="black">
          <a:xfrm>
            <a:off x="205354" y="423406"/>
            <a:ext cx="200587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48640" y="1179575"/>
            <a:ext cx="5378958" cy="5211699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609493" indent="-228560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835938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147033" indent="-156606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1445431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sz="half" idx="14"/>
          </p:nvPr>
        </p:nvSpPr>
        <p:spPr bwMode="gray">
          <a:xfrm>
            <a:off x="6243066" y="1188761"/>
            <a:ext cx="5378958" cy="5211699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609493" indent="-228560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835938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147033" indent="-156606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1445431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64735132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/Image - No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oter Placeholder 1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2016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10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640" y="274320"/>
            <a:ext cx="6036718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sp>
        <p:nvSpPr>
          <p:cNvPr id="12" name="Freeform 5"/>
          <p:cNvSpPr>
            <a:spLocks noChangeAspect="1" noEditPoints="1"/>
          </p:cNvSpPr>
          <p:nvPr userDrawn="1"/>
        </p:nvSpPr>
        <p:spPr bwMode="black">
          <a:xfrm>
            <a:off x="205354" y="423406"/>
            <a:ext cx="200587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48640" y="1179575"/>
            <a:ext cx="6036718" cy="5211699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609493" indent="-228560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835938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147033" indent="-156606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1445431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6835285" y="0"/>
            <a:ext cx="5353539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4982" y="5505441"/>
            <a:ext cx="1330737" cy="443301"/>
          </a:xfrm>
          <a:prstGeom prst="rect">
            <a:avLst/>
          </a:prstGeom>
        </p:spPr>
      </p:pic>
      <p:sp>
        <p:nvSpPr>
          <p:cNvPr id="13" name="TextBox slide number"/>
          <p:cNvSpPr txBox="1"/>
          <p:nvPr userDrawn="1"/>
        </p:nvSpPr>
        <p:spPr bwMode="white">
          <a:xfrm>
            <a:off x="11748700" y="6395205"/>
            <a:ext cx="440124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b="0" smtClean="0">
                <a:solidFill>
                  <a:schemeClr val="tx1"/>
                </a:solidFill>
              </a:rPr>
              <a:pPr lvl="0" algn="ctr"/>
              <a:t>‹#›</a:t>
            </a:fld>
            <a:endParaRPr lang="en-US" b="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8774559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/Image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6835285" y="0"/>
            <a:ext cx="5353539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2016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10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640" y="274320"/>
            <a:ext cx="6036718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sp>
        <p:nvSpPr>
          <p:cNvPr id="12" name="Freeform 5"/>
          <p:cNvSpPr>
            <a:spLocks noChangeAspect="1" noEditPoints="1"/>
          </p:cNvSpPr>
          <p:nvPr userDrawn="1"/>
        </p:nvSpPr>
        <p:spPr bwMode="black">
          <a:xfrm>
            <a:off x="205354" y="423406"/>
            <a:ext cx="200587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48640" y="1179575"/>
            <a:ext cx="6036718" cy="5211699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609493" indent="-228560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835938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147033" indent="-156606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1445431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36557257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hoto +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1" y="0"/>
            <a:ext cx="12188824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z="1000" dirty="0" smtClean="0">
                <a:cs typeface="Arial" pitchFamily="34" charset="0"/>
              </a:rPr>
              <a:t>2016 Lenovo Internal. All rights reserved.</a:t>
            </a:r>
            <a:endParaRPr lang="en-US" sz="1000" dirty="0">
              <a:cs typeface="Arial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4982" y="5505441"/>
            <a:ext cx="1330737" cy="443301"/>
          </a:xfrm>
          <a:prstGeom prst="rect">
            <a:avLst/>
          </a:prstGeom>
        </p:spPr>
      </p:pic>
      <p:sp>
        <p:nvSpPr>
          <p:cNvPr id="14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0" y="3525794"/>
            <a:ext cx="7884015" cy="2290805"/>
          </a:xfrm>
          <a:prstGeom prst="rect">
            <a:avLst/>
          </a:prstGeom>
          <a:solidFill>
            <a:srgbClr val="FFFFFF">
              <a:alpha val="75000"/>
            </a:srgbClr>
          </a:solidFill>
        </p:spPr>
        <p:txBody>
          <a:bodyPr lIns="548640" tIns="182880" rIns="548640" bIns="182880" anchor="ctr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700">
                <a:solidFill>
                  <a:schemeClr val="tx1"/>
                </a:solidFill>
              </a:defRPr>
            </a:lvl1pPr>
            <a:lvl2pPr marL="341313" indent="0">
              <a:buNone/>
              <a:defRPr/>
            </a:lvl2pPr>
            <a:lvl3pPr marL="679450" indent="0">
              <a:buNone/>
              <a:defRPr/>
            </a:lvl3pPr>
            <a:lvl4pPr marL="966787" indent="0">
              <a:buNone/>
              <a:defRPr/>
            </a:lvl4pPr>
            <a:lvl5pPr marL="1146175" indent="0">
              <a:buNone/>
              <a:defRPr/>
            </a:lvl5pPr>
          </a:lstStyle>
          <a:p>
            <a:pPr lvl="0"/>
            <a:r>
              <a:rPr lang="en-US" dirty="0" smtClean="0"/>
              <a:t>Click to edit text</a:t>
            </a:r>
            <a:endParaRPr lang="en-US" dirty="0"/>
          </a:p>
        </p:txBody>
      </p:sp>
      <p:sp>
        <p:nvSpPr>
          <p:cNvPr id="10" name="TextBox slide number"/>
          <p:cNvSpPr txBox="1"/>
          <p:nvPr userDrawn="1"/>
        </p:nvSpPr>
        <p:spPr bwMode="white">
          <a:xfrm>
            <a:off x="11748700" y="6395205"/>
            <a:ext cx="440124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b="0" smtClean="0">
                <a:solidFill>
                  <a:schemeClr val="tx1"/>
                </a:solidFill>
              </a:rPr>
              <a:pPr lvl="0" algn="ctr"/>
              <a:t>‹#›</a:t>
            </a:fld>
            <a:endParaRPr lang="en-US" b="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73408426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ayout - R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 userDrawn="1"/>
        </p:nvSpPr>
        <p:spPr>
          <a:xfrm>
            <a:off x="0" y="893"/>
            <a:ext cx="12188825" cy="6857107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 userDrawn="1"/>
        </p:nvSpPr>
        <p:spPr>
          <a:xfrm>
            <a:off x="0" y="4639112"/>
            <a:ext cx="12188825" cy="2219160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2016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grpSp>
        <p:nvGrpSpPr>
          <p:cNvPr id="8" name="Group 7"/>
          <p:cNvGrpSpPr/>
          <p:nvPr userDrawn="1"/>
        </p:nvGrpSpPr>
        <p:grpSpPr bwMode="gray">
          <a:xfrm>
            <a:off x="1828170" y="993484"/>
            <a:ext cx="8535661" cy="4341742"/>
            <a:chOff x="1828170" y="1258957"/>
            <a:chExt cx="8535661" cy="4341742"/>
          </a:xfrm>
        </p:grpSpPr>
        <p:sp>
          <p:nvSpPr>
            <p:cNvPr id="9" name="Freeform 9"/>
            <p:cNvSpPr>
              <a:spLocks/>
            </p:cNvSpPr>
            <p:nvPr userDrawn="1"/>
          </p:nvSpPr>
          <p:spPr bwMode="gray">
            <a:xfrm>
              <a:off x="5610226" y="4994274"/>
              <a:ext cx="974725" cy="606425"/>
            </a:xfrm>
            <a:custGeom>
              <a:avLst/>
              <a:gdLst>
                <a:gd name="T0" fmla="*/ 122 w 257"/>
                <a:gd name="T1" fmla="*/ 155 h 159"/>
                <a:gd name="T2" fmla="*/ 4 w 257"/>
                <a:gd name="T3" fmla="*/ 12 h 159"/>
                <a:gd name="T4" fmla="*/ 10 w 257"/>
                <a:gd name="T5" fmla="*/ 0 h 159"/>
                <a:gd name="T6" fmla="*/ 247 w 257"/>
                <a:gd name="T7" fmla="*/ 0 h 159"/>
                <a:gd name="T8" fmla="*/ 253 w 257"/>
                <a:gd name="T9" fmla="*/ 12 h 159"/>
                <a:gd name="T10" fmla="*/ 134 w 257"/>
                <a:gd name="T11" fmla="*/ 155 h 159"/>
                <a:gd name="T12" fmla="*/ 122 w 257"/>
                <a:gd name="T13" fmla="*/ 155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7" h="159">
                  <a:moveTo>
                    <a:pt x="122" y="155"/>
                  </a:moveTo>
                  <a:cubicBezTo>
                    <a:pt x="4" y="12"/>
                    <a:pt x="4" y="12"/>
                    <a:pt x="4" y="12"/>
                  </a:cubicBezTo>
                  <a:cubicBezTo>
                    <a:pt x="0" y="7"/>
                    <a:pt x="3" y="0"/>
                    <a:pt x="10" y="0"/>
                  </a:cubicBezTo>
                  <a:cubicBezTo>
                    <a:pt x="247" y="0"/>
                    <a:pt x="247" y="0"/>
                    <a:pt x="247" y="0"/>
                  </a:cubicBezTo>
                  <a:cubicBezTo>
                    <a:pt x="253" y="0"/>
                    <a:pt x="257" y="7"/>
                    <a:pt x="253" y="12"/>
                  </a:cubicBezTo>
                  <a:cubicBezTo>
                    <a:pt x="134" y="155"/>
                    <a:pt x="134" y="155"/>
                    <a:pt x="134" y="155"/>
                  </a:cubicBezTo>
                  <a:cubicBezTo>
                    <a:pt x="131" y="159"/>
                    <a:pt x="125" y="159"/>
                    <a:pt x="122" y="15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Rounded Rectangle 9"/>
            <p:cNvSpPr/>
            <p:nvPr userDrawn="1"/>
          </p:nvSpPr>
          <p:spPr bwMode="gray">
            <a:xfrm>
              <a:off x="1828170" y="1258957"/>
              <a:ext cx="8535661" cy="3893151"/>
            </a:xfrm>
            <a:prstGeom prst="roundRect">
              <a:avLst>
                <a:gd name="adj" fmla="val 5437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5" name="Text Placeholder 107"/>
          <p:cNvSpPr>
            <a:spLocks noGrp="1"/>
          </p:cNvSpPr>
          <p:nvPr>
            <p:ph type="body" sz="quarter" idx="18" hasCustomPrompt="1"/>
          </p:nvPr>
        </p:nvSpPr>
        <p:spPr bwMode="white">
          <a:xfrm>
            <a:off x="2042663" y="1276349"/>
            <a:ext cx="8106674" cy="324264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3600">
                <a:solidFill>
                  <a:schemeClr val="bg1"/>
                </a:solidFill>
              </a:defRPr>
            </a:lvl1pPr>
            <a:lvl2pPr marL="341313" indent="0" algn="ctr">
              <a:buNone/>
              <a:defRPr>
                <a:solidFill>
                  <a:schemeClr val="bg1"/>
                </a:solidFill>
              </a:defRPr>
            </a:lvl2pPr>
            <a:lvl3pPr marL="679450" indent="0" algn="ctr">
              <a:buNone/>
              <a:defRPr>
                <a:solidFill>
                  <a:schemeClr val="bg1"/>
                </a:solidFill>
              </a:defRPr>
            </a:lvl3pPr>
            <a:lvl4pPr marL="966787" indent="0" algn="ctr">
              <a:buNone/>
              <a:defRPr>
                <a:solidFill>
                  <a:schemeClr val="bg1"/>
                </a:solidFill>
              </a:defRPr>
            </a:lvl4pPr>
            <a:lvl5pPr marL="1146175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quote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6013481"/>
            <a:ext cx="10058400" cy="681925"/>
          </a:xfrm>
          <a:prstGeom prst="rect">
            <a:avLst/>
          </a:prstGeom>
        </p:spPr>
      </p:pic>
      <p:sp>
        <p:nvSpPr>
          <p:cNvPr id="17" name="Text Placeholder 110"/>
          <p:cNvSpPr>
            <a:spLocks noGrp="1"/>
          </p:cNvSpPr>
          <p:nvPr>
            <p:ph type="body" sz="quarter" idx="19" hasCustomPrompt="1"/>
          </p:nvPr>
        </p:nvSpPr>
        <p:spPr>
          <a:xfrm>
            <a:off x="2042663" y="5555972"/>
            <a:ext cx="8106674" cy="8763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tx1"/>
                </a:solidFill>
              </a:defRPr>
            </a:lvl1pPr>
            <a:lvl2pPr marL="341313" indent="0">
              <a:buNone/>
              <a:defRPr/>
            </a:lvl2pPr>
            <a:lvl3pPr marL="679450" indent="0">
              <a:buNone/>
              <a:defRPr/>
            </a:lvl3pPr>
            <a:lvl4pPr marL="966787" indent="0">
              <a:buNone/>
              <a:defRPr/>
            </a:lvl4pPr>
            <a:lvl5pPr marL="1146175" indent="0">
              <a:buNone/>
              <a:defRPr/>
            </a:lvl5pPr>
          </a:lstStyle>
          <a:p>
            <a:pPr lvl="0"/>
            <a:r>
              <a:rPr lang="en-US" dirty="0" smtClean="0"/>
              <a:t>Click to edit quote source</a:t>
            </a:r>
            <a:endParaRPr lang="en-US" dirty="0"/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5800725" y="4633135"/>
            <a:ext cx="590550" cy="104775"/>
            <a:chOff x="5738813" y="4606631"/>
            <a:chExt cx="590550" cy="104775"/>
          </a:xfrm>
          <a:solidFill>
            <a:schemeClr val="accent3"/>
          </a:solidFill>
        </p:grpSpPr>
        <p:sp>
          <p:nvSpPr>
            <p:cNvPr id="19" name="Oval 18"/>
            <p:cNvSpPr/>
            <p:nvPr userDrawn="1"/>
          </p:nvSpPr>
          <p:spPr>
            <a:xfrm>
              <a:off x="5738813" y="4606631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 userDrawn="1"/>
          </p:nvSpPr>
          <p:spPr>
            <a:xfrm>
              <a:off x="5981700" y="4606631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 userDrawn="1"/>
          </p:nvSpPr>
          <p:spPr>
            <a:xfrm>
              <a:off x="6224588" y="4606631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23" name="Group 22"/>
          <p:cNvGrpSpPr/>
          <p:nvPr userDrawn="1"/>
        </p:nvGrpSpPr>
        <p:grpSpPr bwMode="gray">
          <a:xfrm>
            <a:off x="5853433" y="734066"/>
            <a:ext cx="485134" cy="485134"/>
            <a:chOff x="5853433" y="734066"/>
            <a:chExt cx="485134" cy="485134"/>
          </a:xfrm>
        </p:grpSpPr>
        <p:sp>
          <p:nvSpPr>
            <p:cNvPr id="24" name="Oval 23"/>
            <p:cNvSpPr/>
            <p:nvPr userDrawn="1"/>
          </p:nvSpPr>
          <p:spPr bwMode="gray">
            <a:xfrm>
              <a:off x="5886450" y="767634"/>
              <a:ext cx="419098" cy="41909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dirty="0" smtClean="0"/>
            </a:p>
          </p:txBody>
        </p:sp>
        <p:sp>
          <p:nvSpPr>
            <p:cNvPr id="25" name="Freeform 9"/>
            <p:cNvSpPr>
              <a:spLocks noEditPoints="1"/>
            </p:cNvSpPr>
            <p:nvPr userDrawn="1"/>
          </p:nvSpPr>
          <p:spPr bwMode="gray">
            <a:xfrm>
              <a:off x="5853433" y="734066"/>
              <a:ext cx="485134" cy="485134"/>
            </a:xfrm>
            <a:custGeom>
              <a:avLst/>
              <a:gdLst>
                <a:gd name="T0" fmla="*/ 206 w 412"/>
                <a:gd name="T1" fmla="*/ 0 h 412"/>
                <a:gd name="T2" fmla="*/ 0 w 412"/>
                <a:gd name="T3" fmla="*/ 206 h 412"/>
                <a:gd name="T4" fmla="*/ 206 w 412"/>
                <a:gd name="T5" fmla="*/ 412 h 412"/>
                <a:gd name="T6" fmla="*/ 412 w 412"/>
                <a:gd name="T7" fmla="*/ 206 h 412"/>
                <a:gd name="T8" fmla="*/ 206 w 412"/>
                <a:gd name="T9" fmla="*/ 0 h 412"/>
                <a:gd name="T10" fmla="*/ 206 w 412"/>
                <a:gd name="T11" fmla="*/ 376 h 412"/>
                <a:gd name="T12" fmla="*/ 36 w 412"/>
                <a:gd name="T13" fmla="*/ 206 h 412"/>
                <a:gd name="T14" fmla="*/ 206 w 412"/>
                <a:gd name="T15" fmla="*/ 36 h 412"/>
                <a:gd name="T16" fmla="*/ 376 w 412"/>
                <a:gd name="T17" fmla="*/ 206 h 412"/>
                <a:gd name="T18" fmla="*/ 206 w 412"/>
                <a:gd name="T19" fmla="*/ 376 h 412"/>
                <a:gd name="T20" fmla="*/ 189 w 412"/>
                <a:gd name="T21" fmla="*/ 262 h 412"/>
                <a:gd name="T22" fmla="*/ 125 w 412"/>
                <a:gd name="T23" fmla="*/ 262 h 412"/>
                <a:gd name="T24" fmla="*/ 125 w 412"/>
                <a:gd name="T25" fmla="*/ 216 h 412"/>
                <a:gd name="T26" fmla="*/ 130 w 412"/>
                <a:gd name="T27" fmla="*/ 172 h 412"/>
                <a:gd name="T28" fmla="*/ 148 w 412"/>
                <a:gd name="T29" fmla="*/ 143 h 412"/>
                <a:gd name="T30" fmla="*/ 182 w 412"/>
                <a:gd name="T31" fmla="*/ 123 h 412"/>
                <a:gd name="T32" fmla="*/ 194 w 412"/>
                <a:gd name="T33" fmla="*/ 150 h 412"/>
                <a:gd name="T34" fmla="*/ 167 w 412"/>
                <a:gd name="T35" fmla="*/ 167 h 412"/>
                <a:gd name="T36" fmla="*/ 158 w 412"/>
                <a:gd name="T37" fmla="*/ 198 h 412"/>
                <a:gd name="T38" fmla="*/ 189 w 412"/>
                <a:gd name="T39" fmla="*/ 198 h 412"/>
                <a:gd name="T40" fmla="*/ 189 w 412"/>
                <a:gd name="T41" fmla="*/ 262 h 412"/>
                <a:gd name="T42" fmla="*/ 278 w 412"/>
                <a:gd name="T43" fmla="*/ 262 h 412"/>
                <a:gd name="T44" fmla="*/ 214 w 412"/>
                <a:gd name="T45" fmla="*/ 262 h 412"/>
                <a:gd name="T46" fmla="*/ 214 w 412"/>
                <a:gd name="T47" fmla="*/ 216 h 412"/>
                <a:gd name="T48" fmla="*/ 219 w 412"/>
                <a:gd name="T49" fmla="*/ 172 h 412"/>
                <a:gd name="T50" fmla="*/ 237 w 412"/>
                <a:gd name="T51" fmla="*/ 143 h 412"/>
                <a:gd name="T52" fmla="*/ 270 w 412"/>
                <a:gd name="T53" fmla="*/ 123 h 412"/>
                <a:gd name="T54" fmla="*/ 283 w 412"/>
                <a:gd name="T55" fmla="*/ 150 h 412"/>
                <a:gd name="T56" fmla="*/ 255 w 412"/>
                <a:gd name="T57" fmla="*/ 167 h 412"/>
                <a:gd name="T58" fmla="*/ 247 w 412"/>
                <a:gd name="T59" fmla="*/ 198 h 412"/>
                <a:gd name="T60" fmla="*/ 278 w 412"/>
                <a:gd name="T61" fmla="*/ 198 h 412"/>
                <a:gd name="T62" fmla="*/ 278 w 412"/>
                <a:gd name="T63" fmla="*/ 262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12" h="412">
                  <a:moveTo>
                    <a:pt x="206" y="0"/>
                  </a:moveTo>
                  <a:cubicBezTo>
                    <a:pt x="92" y="0"/>
                    <a:pt x="0" y="93"/>
                    <a:pt x="0" y="206"/>
                  </a:cubicBezTo>
                  <a:cubicBezTo>
                    <a:pt x="0" y="320"/>
                    <a:pt x="92" y="412"/>
                    <a:pt x="206" y="412"/>
                  </a:cubicBezTo>
                  <a:cubicBezTo>
                    <a:pt x="320" y="412"/>
                    <a:pt x="412" y="320"/>
                    <a:pt x="412" y="206"/>
                  </a:cubicBezTo>
                  <a:cubicBezTo>
                    <a:pt x="412" y="93"/>
                    <a:pt x="320" y="0"/>
                    <a:pt x="206" y="0"/>
                  </a:cubicBezTo>
                  <a:close/>
                  <a:moveTo>
                    <a:pt x="206" y="376"/>
                  </a:moveTo>
                  <a:cubicBezTo>
                    <a:pt x="112" y="376"/>
                    <a:pt x="36" y="300"/>
                    <a:pt x="36" y="206"/>
                  </a:cubicBezTo>
                  <a:cubicBezTo>
                    <a:pt x="36" y="112"/>
                    <a:pt x="112" y="36"/>
                    <a:pt x="206" y="36"/>
                  </a:cubicBezTo>
                  <a:cubicBezTo>
                    <a:pt x="300" y="36"/>
                    <a:pt x="376" y="112"/>
                    <a:pt x="376" y="206"/>
                  </a:cubicBezTo>
                  <a:cubicBezTo>
                    <a:pt x="376" y="300"/>
                    <a:pt x="300" y="376"/>
                    <a:pt x="206" y="376"/>
                  </a:cubicBezTo>
                  <a:close/>
                  <a:moveTo>
                    <a:pt x="189" y="262"/>
                  </a:moveTo>
                  <a:cubicBezTo>
                    <a:pt x="125" y="262"/>
                    <a:pt x="125" y="262"/>
                    <a:pt x="125" y="262"/>
                  </a:cubicBezTo>
                  <a:cubicBezTo>
                    <a:pt x="125" y="216"/>
                    <a:pt x="125" y="216"/>
                    <a:pt x="125" y="216"/>
                  </a:cubicBezTo>
                  <a:cubicBezTo>
                    <a:pt x="125" y="197"/>
                    <a:pt x="127" y="183"/>
                    <a:pt x="130" y="172"/>
                  </a:cubicBezTo>
                  <a:cubicBezTo>
                    <a:pt x="133" y="161"/>
                    <a:pt x="139" y="152"/>
                    <a:pt x="148" y="143"/>
                  </a:cubicBezTo>
                  <a:cubicBezTo>
                    <a:pt x="157" y="135"/>
                    <a:pt x="168" y="128"/>
                    <a:pt x="182" y="123"/>
                  </a:cubicBezTo>
                  <a:cubicBezTo>
                    <a:pt x="194" y="150"/>
                    <a:pt x="194" y="150"/>
                    <a:pt x="194" y="150"/>
                  </a:cubicBezTo>
                  <a:cubicBezTo>
                    <a:pt x="182" y="154"/>
                    <a:pt x="172" y="160"/>
                    <a:pt x="167" y="167"/>
                  </a:cubicBezTo>
                  <a:cubicBezTo>
                    <a:pt x="161" y="175"/>
                    <a:pt x="158" y="185"/>
                    <a:pt x="158" y="198"/>
                  </a:cubicBezTo>
                  <a:cubicBezTo>
                    <a:pt x="189" y="198"/>
                    <a:pt x="189" y="198"/>
                    <a:pt x="189" y="198"/>
                  </a:cubicBezTo>
                  <a:lnTo>
                    <a:pt x="189" y="262"/>
                  </a:lnTo>
                  <a:close/>
                  <a:moveTo>
                    <a:pt x="278" y="262"/>
                  </a:moveTo>
                  <a:cubicBezTo>
                    <a:pt x="214" y="262"/>
                    <a:pt x="214" y="262"/>
                    <a:pt x="214" y="262"/>
                  </a:cubicBezTo>
                  <a:cubicBezTo>
                    <a:pt x="214" y="216"/>
                    <a:pt x="214" y="216"/>
                    <a:pt x="214" y="216"/>
                  </a:cubicBezTo>
                  <a:cubicBezTo>
                    <a:pt x="214" y="197"/>
                    <a:pt x="215" y="182"/>
                    <a:pt x="219" y="172"/>
                  </a:cubicBezTo>
                  <a:cubicBezTo>
                    <a:pt x="222" y="161"/>
                    <a:pt x="228" y="152"/>
                    <a:pt x="237" y="143"/>
                  </a:cubicBezTo>
                  <a:cubicBezTo>
                    <a:pt x="246" y="135"/>
                    <a:pt x="257" y="128"/>
                    <a:pt x="270" y="123"/>
                  </a:cubicBezTo>
                  <a:cubicBezTo>
                    <a:pt x="283" y="150"/>
                    <a:pt x="283" y="150"/>
                    <a:pt x="283" y="150"/>
                  </a:cubicBezTo>
                  <a:cubicBezTo>
                    <a:pt x="270" y="154"/>
                    <a:pt x="261" y="160"/>
                    <a:pt x="255" y="167"/>
                  </a:cubicBezTo>
                  <a:cubicBezTo>
                    <a:pt x="250" y="175"/>
                    <a:pt x="247" y="185"/>
                    <a:pt x="247" y="198"/>
                  </a:cubicBezTo>
                  <a:cubicBezTo>
                    <a:pt x="278" y="198"/>
                    <a:pt x="278" y="198"/>
                    <a:pt x="278" y="198"/>
                  </a:cubicBezTo>
                  <a:lnTo>
                    <a:pt x="278" y="26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31" name="Picture 3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4982" y="5505441"/>
            <a:ext cx="1330737" cy="443301"/>
          </a:xfrm>
          <a:prstGeom prst="rect">
            <a:avLst/>
          </a:prstGeom>
        </p:spPr>
      </p:pic>
      <p:sp>
        <p:nvSpPr>
          <p:cNvPr id="28" name="TextBox slide number"/>
          <p:cNvSpPr txBox="1"/>
          <p:nvPr userDrawn="1"/>
        </p:nvSpPr>
        <p:spPr bwMode="white">
          <a:xfrm>
            <a:off x="11748700" y="6395205"/>
            <a:ext cx="440124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b="0" smtClean="0">
                <a:solidFill>
                  <a:schemeClr val="tx1"/>
                </a:solidFill>
              </a:rPr>
              <a:pPr lvl="0" algn="ctr"/>
              <a:t>‹#›</a:t>
            </a:fld>
            <a:endParaRPr lang="en-US" b="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47165892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ote Layout - ORAN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 userDrawn="1"/>
        </p:nvSpPr>
        <p:spPr>
          <a:xfrm>
            <a:off x="0" y="893"/>
            <a:ext cx="12188825" cy="6857107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 userDrawn="1"/>
        </p:nvSpPr>
        <p:spPr>
          <a:xfrm>
            <a:off x="0" y="4639112"/>
            <a:ext cx="12188825" cy="2219160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2016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grpSp>
        <p:nvGrpSpPr>
          <p:cNvPr id="8" name="Group 7"/>
          <p:cNvGrpSpPr/>
          <p:nvPr userDrawn="1"/>
        </p:nvGrpSpPr>
        <p:grpSpPr bwMode="gray">
          <a:xfrm>
            <a:off x="1828170" y="993484"/>
            <a:ext cx="8535661" cy="4341742"/>
            <a:chOff x="1828170" y="1258957"/>
            <a:chExt cx="8535661" cy="4341742"/>
          </a:xfrm>
        </p:grpSpPr>
        <p:sp>
          <p:nvSpPr>
            <p:cNvPr id="9" name="Freeform 9"/>
            <p:cNvSpPr>
              <a:spLocks/>
            </p:cNvSpPr>
            <p:nvPr userDrawn="1"/>
          </p:nvSpPr>
          <p:spPr bwMode="gray">
            <a:xfrm>
              <a:off x="5610226" y="4994274"/>
              <a:ext cx="974725" cy="606425"/>
            </a:xfrm>
            <a:custGeom>
              <a:avLst/>
              <a:gdLst>
                <a:gd name="T0" fmla="*/ 122 w 257"/>
                <a:gd name="T1" fmla="*/ 155 h 159"/>
                <a:gd name="T2" fmla="*/ 4 w 257"/>
                <a:gd name="T3" fmla="*/ 12 h 159"/>
                <a:gd name="T4" fmla="*/ 10 w 257"/>
                <a:gd name="T5" fmla="*/ 0 h 159"/>
                <a:gd name="T6" fmla="*/ 247 w 257"/>
                <a:gd name="T7" fmla="*/ 0 h 159"/>
                <a:gd name="T8" fmla="*/ 253 w 257"/>
                <a:gd name="T9" fmla="*/ 12 h 159"/>
                <a:gd name="T10" fmla="*/ 134 w 257"/>
                <a:gd name="T11" fmla="*/ 155 h 159"/>
                <a:gd name="T12" fmla="*/ 122 w 257"/>
                <a:gd name="T13" fmla="*/ 155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7" h="159">
                  <a:moveTo>
                    <a:pt x="122" y="155"/>
                  </a:moveTo>
                  <a:cubicBezTo>
                    <a:pt x="4" y="12"/>
                    <a:pt x="4" y="12"/>
                    <a:pt x="4" y="12"/>
                  </a:cubicBezTo>
                  <a:cubicBezTo>
                    <a:pt x="0" y="7"/>
                    <a:pt x="3" y="0"/>
                    <a:pt x="10" y="0"/>
                  </a:cubicBezTo>
                  <a:cubicBezTo>
                    <a:pt x="247" y="0"/>
                    <a:pt x="247" y="0"/>
                    <a:pt x="247" y="0"/>
                  </a:cubicBezTo>
                  <a:cubicBezTo>
                    <a:pt x="253" y="0"/>
                    <a:pt x="257" y="7"/>
                    <a:pt x="253" y="12"/>
                  </a:cubicBezTo>
                  <a:cubicBezTo>
                    <a:pt x="134" y="155"/>
                    <a:pt x="134" y="155"/>
                    <a:pt x="134" y="155"/>
                  </a:cubicBezTo>
                  <a:cubicBezTo>
                    <a:pt x="131" y="159"/>
                    <a:pt x="125" y="159"/>
                    <a:pt x="122" y="15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Rounded Rectangle 9"/>
            <p:cNvSpPr/>
            <p:nvPr userDrawn="1"/>
          </p:nvSpPr>
          <p:spPr bwMode="gray">
            <a:xfrm>
              <a:off x="1828170" y="1258957"/>
              <a:ext cx="8535661" cy="3893151"/>
            </a:xfrm>
            <a:prstGeom prst="roundRect">
              <a:avLst>
                <a:gd name="adj" fmla="val 5437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5" name="Text Placeholder 107"/>
          <p:cNvSpPr>
            <a:spLocks noGrp="1"/>
          </p:cNvSpPr>
          <p:nvPr>
            <p:ph type="body" sz="quarter" idx="18" hasCustomPrompt="1"/>
          </p:nvPr>
        </p:nvSpPr>
        <p:spPr bwMode="white">
          <a:xfrm>
            <a:off x="2042663" y="1276349"/>
            <a:ext cx="8106674" cy="324264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3600">
                <a:solidFill>
                  <a:schemeClr val="bg1"/>
                </a:solidFill>
              </a:defRPr>
            </a:lvl1pPr>
            <a:lvl2pPr marL="341313" indent="0" algn="ctr">
              <a:buNone/>
              <a:defRPr>
                <a:solidFill>
                  <a:schemeClr val="bg1"/>
                </a:solidFill>
              </a:defRPr>
            </a:lvl2pPr>
            <a:lvl3pPr marL="679450" indent="0" algn="ctr">
              <a:buNone/>
              <a:defRPr>
                <a:solidFill>
                  <a:schemeClr val="bg1"/>
                </a:solidFill>
              </a:defRPr>
            </a:lvl3pPr>
            <a:lvl4pPr marL="966787" indent="0" algn="ctr">
              <a:buNone/>
              <a:defRPr>
                <a:solidFill>
                  <a:schemeClr val="bg1"/>
                </a:solidFill>
              </a:defRPr>
            </a:lvl4pPr>
            <a:lvl5pPr marL="1146175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quote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6013481"/>
            <a:ext cx="10058400" cy="681925"/>
          </a:xfrm>
          <a:prstGeom prst="rect">
            <a:avLst/>
          </a:prstGeom>
        </p:spPr>
      </p:pic>
      <p:sp>
        <p:nvSpPr>
          <p:cNvPr id="17" name="Text Placeholder 110"/>
          <p:cNvSpPr>
            <a:spLocks noGrp="1"/>
          </p:cNvSpPr>
          <p:nvPr>
            <p:ph type="body" sz="quarter" idx="19" hasCustomPrompt="1"/>
          </p:nvPr>
        </p:nvSpPr>
        <p:spPr>
          <a:xfrm>
            <a:off x="2042663" y="5555972"/>
            <a:ext cx="8106674" cy="8763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tx1"/>
                </a:solidFill>
              </a:defRPr>
            </a:lvl1pPr>
            <a:lvl2pPr marL="341313" indent="0">
              <a:buNone/>
              <a:defRPr/>
            </a:lvl2pPr>
            <a:lvl3pPr marL="679450" indent="0">
              <a:buNone/>
              <a:defRPr/>
            </a:lvl3pPr>
            <a:lvl4pPr marL="966787" indent="0">
              <a:buNone/>
              <a:defRPr/>
            </a:lvl4pPr>
            <a:lvl5pPr marL="1146175" indent="0">
              <a:buNone/>
              <a:defRPr/>
            </a:lvl5pPr>
          </a:lstStyle>
          <a:p>
            <a:pPr lvl="0"/>
            <a:r>
              <a:rPr lang="en-US" dirty="0" smtClean="0"/>
              <a:t>Click to edit quote source</a:t>
            </a:r>
            <a:endParaRPr lang="en-US" dirty="0"/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5800725" y="4633135"/>
            <a:ext cx="590550" cy="104775"/>
            <a:chOff x="5738813" y="4606631"/>
            <a:chExt cx="590550" cy="104775"/>
          </a:xfrm>
          <a:solidFill>
            <a:schemeClr val="accent1"/>
          </a:solidFill>
        </p:grpSpPr>
        <p:sp>
          <p:nvSpPr>
            <p:cNvPr id="19" name="Oval 18"/>
            <p:cNvSpPr/>
            <p:nvPr userDrawn="1"/>
          </p:nvSpPr>
          <p:spPr>
            <a:xfrm>
              <a:off x="5738813" y="4606631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 userDrawn="1"/>
          </p:nvSpPr>
          <p:spPr>
            <a:xfrm>
              <a:off x="5981700" y="4606631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 userDrawn="1"/>
          </p:nvSpPr>
          <p:spPr>
            <a:xfrm>
              <a:off x="6224588" y="4606631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23" name="Group 22"/>
          <p:cNvGrpSpPr/>
          <p:nvPr userDrawn="1"/>
        </p:nvGrpSpPr>
        <p:grpSpPr bwMode="gray">
          <a:xfrm>
            <a:off x="5853433" y="734066"/>
            <a:ext cx="485134" cy="485134"/>
            <a:chOff x="5853433" y="734066"/>
            <a:chExt cx="485134" cy="485134"/>
          </a:xfrm>
        </p:grpSpPr>
        <p:sp>
          <p:nvSpPr>
            <p:cNvPr id="24" name="Oval 23"/>
            <p:cNvSpPr/>
            <p:nvPr userDrawn="1"/>
          </p:nvSpPr>
          <p:spPr bwMode="gray">
            <a:xfrm>
              <a:off x="5886450" y="767634"/>
              <a:ext cx="419098" cy="41909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dirty="0" smtClean="0"/>
            </a:p>
          </p:txBody>
        </p:sp>
        <p:sp>
          <p:nvSpPr>
            <p:cNvPr id="25" name="Freeform 9"/>
            <p:cNvSpPr>
              <a:spLocks noEditPoints="1"/>
            </p:cNvSpPr>
            <p:nvPr userDrawn="1"/>
          </p:nvSpPr>
          <p:spPr bwMode="gray">
            <a:xfrm>
              <a:off x="5853433" y="734066"/>
              <a:ext cx="485134" cy="485134"/>
            </a:xfrm>
            <a:custGeom>
              <a:avLst/>
              <a:gdLst>
                <a:gd name="T0" fmla="*/ 206 w 412"/>
                <a:gd name="T1" fmla="*/ 0 h 412"/>
                <a:gd name="T2" fmla="*/ 0 w 412"/>
                <a:gd name="T3" fmla="*/ 206 h 412"/>
                <a:gd name="T4" fmla="*/ 206 w 412"/>
                <a:gd name="T5" fmla="*/ 412 h 412"/>
                <a:gd name="T6" fmla="*/ 412 w 412"/>
                <a:gd name="T7" fmla="*/ 206 h 412"/>
                <a:gd name="T8" fmla="*/ 206 w 412"/>
                <a:gd name="T9" fmla="*/ 0 h 412"/>
                <a:gd name="T10" fmla="*/ 206 w 412"/>
                <a:gd name="T11" fmla="*/ 376 h 412"/>
                <a:gd name="T12" fmla="*/ 36 w 412"/>
                <a:gd name="T13" fmla="*/ 206 h 412"/>
                <a:gd name="T14" fmla="*/ 206 w 412"/>
                <a:gd name="T15" fmla="*/ 36 h 412"/>
                <a:gd name="T16" fmla="*/ 376 w 412"/>
                <a:gd name="T17" fmla="*/ 206 h 412"/>
                <a:gd name="T18" fmla="*/ 206 w 412"/>
                <a:gd name="T19" fmla="*/ 376 h 412"/>
                <a:gd name="T20" fmla="*/ 189 w 412"/>
                <a:gd name="T21" fmla="*/ 262 h 412"/>
                <a:gd name="T22" fmla="*/ 125 w 412"/>
                <a:gd name="T23" fmla="*/ 262 h 412"/>
                <a:gd name="T24" fmla="*/ 125 w 412"/>
                <a:gd name="T25" fmla="*/ 216 h 412"/>
                <a:gd name="T26" fmla="*/ 130 w 412"/>
                <a:gd name="T27" fmla="*/ 172 h 412"/>
                <a:gd name="T28" fmla="*/ 148 w 412"/>
                <a:gd name="T29" fmla="*/ 143 h 412"/>
                <a:gd name="T30" fmla="*/ 182 w 412"/>
                <a:gd name="T31" fmla="*/ 123 h 412"/>
                <a:gd name="T32" fmla="*/ 194 w 412"/>
                <a:gd name="T33" fmla="*/ 150 h 412"/>
                <a:gd name="T34" fmla="*/ 167 w 412"/>
                <a:gd name="T35" fmla="*/ 167 h 412"/>
                <a:gd name="T36" fmla="*/ 158 w 412"/>
                <a:gd name="T37" fmla="*/ 198 h 412"/>
                <a:gd name="T38" fmla="*/ 189 w 412"/>
                <a:gd name="T39" fmla="*/ 198 h 412"/>
                <a:gd name="T40" fmla="*/ 189 w 412"/>
                <a:gd name="T41" fmla="*/ 262 h 412"/>
                <a:gd name="T42" fmla="*/ 278 w 412"/>
                <a:gd name="T43" fmla="*/ 262 h 412"/>
                <a:gd name="T44" fmla="*/ 214 w 412"/>
                <a:gd name="T45" fmla="*/ 262 h 412"/>
                <a:gd name="T46" fmla="*/ 214 w 412"/>
                <a:gd name="T47" fmla="*/ 216 h 412"/>
                <a:gd name="T48" fmla="*/ 219 w 412"/>
                <a:gd name="T49" fmla="*/ 172 h 412"/>
                <a:gd name="T50" fmla="*/ 237 w 412"/>
                <a:gd name="T51" fmla="*/ 143 h 412"/>
                <a:gd name="T52" fmla="*/ 270 w 412"/>
                <a:gd name="T53" fmla="*/ 123 h 412"/>
                <a:gd name="T54" fmla="*/ 283 w 412"/>
                <a:gd name="T55" fmla="*/ 150 h 412"/>
                <a:gd name="T56" fmla="*/ 255 w 412"/>
                <a:gd name="T57" fmla="*/ 167 h 412"/>
                <a:gd name="T58" fmla="*/ 247 w 412"/>
                <a:gd name="T59" fmla="*/ 198 h 412"/>
                <a:gd name="T60" fmla="*/ 278 w 412"/>
                <a:gd name="T61" fmla="*/ 198 h 412"/>
                <a:gd name="T62" fmla="*/ 278 w 412"/>
                <a:gd name="T63" fmla="*/ 262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12" h="412">
                  <a:moveTo>
                    <a:pt x="206" y="0"/>
                  </a:moveTo>
                  <a:cubicBezTo>
                    <a:pt x="92" y="0"/>
                    <a:pt x="0" y="93"/>
                    <a:pt x="0" y="206"/>
                  </a:cubicBezTo>
                  <a:cubicBezTo>
                    <a:pt x="0" y="320"/>
                    <a:pt x="92" y="412"/>
                    <a:pt x="206" y="412"/>
                  </a:cubicBezTo>
                  <a:cubicBezTo>
                    <a:pt x="320" y="412"/>
                    <a:pt x="412" y="320"/>
                    <a:pt x="412" y="206"/>
                  </a:cubicBezTo>
                  <a:cubicBezTo>
                    <a:pt x="412" y="93"/>
                    <a:pt x="320" y="0"/>
                    <a:pt x="206" y="0"/>
                  </a:cubicBezTo>
                  <a:close/>
                  <a:moveTo>
                    <a:pt x="206" y="376"/>
                  </a:moveTo>
                  <a:cubicBezTo>
                    <a:pt x="112" y="376"/>
                    <a:pt x="36" y="300"/>
                    <a:pt x="36" y="206"/>
                  </a:cubicBezTo>
                  <a:cubicBezTo>
                    <a:pt x="36" y="112"/>
                    <a:pt x="112" y="36"/>
                    <a:pt x="206" y="36"/>
                  </a:cubicBezTo>
                  <a:cubicBezTo>
                    <a:pt x="300" y="36"/>
                    <a:pt x="376" y="112"/>
                    <a:pt x="376" y="206"/>
                  </a:cubicBezTo>
                  <a:cubicBezTo>
                    <a:pt x="376" y="300"/>
                    <a:pt x="300" y="376"/>
                    <a:pt x="206" y="376"/>
                  </a:cubicBezTo>
                  <a:close/>
                  <a:moveTo>
                    <a:pt x="189" y="262"/>
                  </a:moveTo>
                  <a:cubicBezTo>
                    <a:pt x="125" y="262"/>
                    <a:pt x="125" y="262"/>
                    <a:pt x="125" y="262"/>
                  </a:cubicBezTo>
                  <a:cubicBezTo>
                    <a:pt x="125" y="216"/>
                    <a:pt x="125" y="216"/>
                    <a:pt x="125" y="216"/>
                  </a:cubicBezTo>
                  <a:cubicBezTo>
                    <a:pt x="125" y="197"/>
                    <a:pt x="127" y="183"/>
                    <a:pt x="130" y="172"/>
                  </a:cubicBezTo>
                  <a:cubicBezTo>
                    <a:pt x="133" y="161"/>
                    <a:pt x="139" y="152"/>
                    <a:pt x="148" y="143"/>
                  </a:cubicBezTo>
                  <a:cubicBezTo>
                    <a:pt x="157" y="135"/>
                    <a:pt x="168" y="128"/>
                    <a:pt x="182" y="123"/>
                  </a:cubicBezTo>
                  <a:cubicBezTo>
                    <a:pt x="194" y="150"/>
                    <a:pt x="194" y="150"/>
                    <a:pt x="194" y="150"/>
                  </a:cubicBezTo>
                  <a:cubicBezTo>
                    <a:pt x="182" y="154"/>
                    <a:pt x="172" y="160"/>
                    <a:pt x="167" y="167"/>
                  </a:cubicBezTo>
                  <a:cubicBezTo>
                    <a:pt x="161" y="175"/>
                    <a:pt x="158" y="185"/>
                    <a:pt x="158" y="198"/>
                  </a:cubicBezTo>
                  <a:cubicBezTo>
                    <a:pt x="189" y="198"/>
                    <a:pt x="189" y="198"/>
                    <a:pt x="189" y="198"/>
                  </a:cubicBezTo>
                  <a:lnTo>
                    <a:pt x="189" y="262"/>
                  </a:lnTo>
                  <a:close/>
                  <a:moveTo>
                    <a:pt x="278" y="262"/>
                  </a:moveTo>
                  <a:cubicBezTo>
                    <a:pt x="214" y="262"/>
                    <a:pt x="214" y="262"/>
                    <a:pt x="214" y="262"/>
                  </a:cubicBezTo>
                  <a:cubicBezTo>
                    <a:pt x="214" y="216"/>
                    <a:pt x="214" y="216"/>
                    <a:pt x="214" y="216"/>
                  </a:cubicBezTo>
                  <a:cubicBezTo>
                    <a:pt x="214" y="197"/>
                    <a:pt x="215" y="182"/>
                    <a:pt x="219" y="172"/>
                  </a:cubicBezTo>
                  <a:cubicBezTo>
                    <a:pt x="222" y="161"/>
                    <a:pt x="228" y="152"/>
                    <a:pt x="237" y="143"/>
                  </a:cubicBezTo>
                  <a:cubicBezTo>
                    <a:pt x="246" y="135"/>
                    <a:pt x="257" y="128"/>
                    <a:pt x="270" y="123"/>
                  </a:cubicBezTo>
                  <a:cubicBezTo>
                    <a:pt x="283" y="150"/>
                    <a:pt x="283" y="150"/>
                    <a:pt x="283" y="150"/>
                  </a:cubicBezTo>
                  <a:cubicBezTo>
                    <a:pt x="270" y="154"/>
                    <a:pt x="261" y="160"/>
                    <a:pt x="255" y="167"/>
                  </a:cubicBezTo>
                  <a:cubicBezTo>
                    <a:pt x="250" y="175"/>
                    <a:pt x="247" y="185"/>
                    <a:pt x="247" y="198"/>
                  </a:cubicBezTo>
                  <a:cubicBezTo>
                    <a:pt x="278" y="198"/>
                    <a:pt x="278" y="198"/>
                    <a:pt x="278" y="198"/>
                  </a:cubicBezTo>
                  <a:lnTo>
                    <a:pt x="278" y="26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31" name="Picture 3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4982" y="5505441"/>
            <a:ext cx="1330737" cy="443301"/>
          </a:xfrm>
          <a:prstGeom prst="rect">
            <a:avLst/>
          </a:prstGeom>
        </p:spPr>
      </p:pic>
      <p:sp>
        <p:nvSpPr>
          <p:cNvPr id="28" name="TextBox slide number"/>
          <p:cNvSpPr txBox="1"/>
          <p:nvPr userDrawn="1"/>
        </p:nvSpPr>
        <p:spPr bwMode="white">
          <a:xfrm>
            <a:off x="11748700" y="6395205"/>
            <a:ext cx="440124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b="0" smtClean="0">
                <a:solidFill>
                  <a:schemeClr val="tx1"/>
                </a:solidFill>
              </a:rPr>
              <a:pPr lvl="0" algn="ctr"/>
              <a:t>‹#›</a:t>
            </a:fld>
            <a:endParaRPr lang="en-US" b="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75438456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ayout - PI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 userDrawn="1"/>
        </p:nvSpPr>
        <p:spPr>
          <a:xfrm>
            <a:off x="0" y="893"/>
            <a:ext cx="12188825" cy="6857107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 userDrawn="1"/>
        </p:nvSpPr>
        <p:spPr>
          <a:xfrm>
            <a:off x="0" y="4639112"/>
            <a:ext cx="12188825" cy="2219160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2016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grpSp>
        <p:nvGrpSpPr>
          <p:cNvPr id="8" name="Group 7"/>
          <p:cNvGrpSpPr/>
          <p:nvPr userDrawn="1"/>
        </p:nvGrpSpPr>
        <p:grpSpPr bwMode="gray">
          <a:xfrm>
            <a:off x="1828170" y="993484"/>
            <a:ext cx="8535661" cy="4341742"/>
            <a:chOff x="1828170" y="1258957"/>
            <a:chExt cx="8535661" cy="4341742"/>
          </a:xfrm>
        </p:grpSpPr>
        <p:sp>
          <p:nvSpPr>
            <p:cNvPr id="9" name="Freeform 9"/>
            <p:cNvSpPr>
              <a:spLocks/>
            </p:cNvSpPr>
            <p:nvPr userDrawn="1"/>
          </p:nvSpPr>
          <p:spPr bwMode="gray">
            <a:xfrm>
              <a:off x="5610226" y="4994274"/>
              <a:ext cx="974725" cy="606425"/>
            </a:xfrm>
            <a:custGeom>
              <a:avLst/>
              <a:gdLst>
                <a:gd name="T0" fmla="*/ 122 w 257"/>
                <a:gd name="T1" fmla="*/ 155 h 159"/>
                <a:gd name="T2" fmla="*/ 4 w 257"/>
                <a:gd name="T3" fmla="*/ 12 h 159"/>
                <a:gd name="T4" fmla="*/ 10 w 257"/>
                <a:gd name="T5" fmla="*/ 0 h 159"/>
                <a:gd name="T6" fmla="*/ 247 w 257"/>
                <a:gd name="T7" fmla="*/ 0 h 159"/>
                <a:gd name="T8" fmla="*/ 253 w 257"/>
                <a:gd name="T9" fmla="*/ 12 h 159"/>
                <a:gd name="T10" fmla="*/ 134 w 257"/>
                <a:gd name="T11" fmla="*/ 155 h 159"/>
                <a:gd name="T12" fmla="*/ 122 w 257"/>
                <a:gd name="T13" fmla="*/ 155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7" h="159">
                  <a:moveTo>
                    <a:pt x="122" y="155"/>
                  </a:moveTo>
                  <a:cubicBezTo>
                    <a:pt x="4" y="12"/>
                    <a:pt x="4" y="12"/>
                    <a:pt x="4" y="12"/>
                  </a:cubicBezTo>
                  <a:cubicBezTo>
                    <a:pt x="0" y="7"/>
                    <a:pt x="3" y="0"/>
                    <a:pt x="10" y="0"/>
                  </a:cubicBezTo>
                  <a:cubicBezTo>
                    <a:pt x="247" y="0"/>
                    <a:pt x="247" y="0"/>
                    <a:pt x="247" y="0"/>
                  </a:cubicBezTo>
                  <a:cubicBezTo>
                    <a:pt x="253" y="0"/>
                    <a:pt x="257" y="7"/>
                    <a:pt x="253" y="12"/>
                  </a:cubicBezTo>
                  <a:cubicBezTo>
                    <a:pt x="134" y="155"/>
                    <a:pt x="134" y="155"/>
                    <a:pt x="134" y="155"/>
                  </a:cubicBezTo>
                  <a:cubicBezTo>
                    <a:pt x="131" y="159"/>
                    <a:pt x="125" y="159"/>
                    <a:pt x="122" y="15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Rounded Rectangle 9"/>
            <p:cNvSpPr/>
            <p:nvPr userDrawn="1"/>
          </p:nvSpPr>
          <p:spPr bwMode="gray">
            <a:xfrm>
              <a:off x="1828170" y="1258957"/>
              <a:ext cx="8535661" cy="3893151"/>
            </a:xfrm>
            <a:prstGeom prst="roundRect">
              <a:avLst>
                <a:gd name="adj" fmla="val 5437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5" name="Text Placeholder 107"/>
          <p:cNvSpPr>
            <a:spLocks noGrp="1"/>
          </p:cNvSpPr>
          <p:nvPr>
            <p:ph type="body" sz="quarter" idx="18" hasCustomPrompt="1"/>
          </p:nvPr>
        </p:nvSpPr>
        <p:spPr bwMode="white">
          <a:xfrm>
            <a:off x="2042663" y="1276349"/>
            <a:ext cx="8106674" cy="324264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3600">
                <a:solidFill>
                  <a:schemeClr val="bg1"/>
                </a:solidFill>
              </a:defRPr>
            </a:lvl1pPr>
            <a:lvl2pPr marL="341313" indent="0" algn="ctr">
              <a:buNone/>
              <a:defRPr>
                <a:solidFill>
                  <a:schemeClr val="bg1"/>
                </a:solidFill>
              </a:defRPr>
            </a:lvl2pPr>
            <a:lvl3pPr marL="679450" indent="0" algn="ctr">
              <a:buNone/>
              <a:defRPr>
                <a:solidFill>
                  <a:schemeClr val="bg1"/>
                </a:solidFill>
              </a:defRPr>
            </a:lvl3pPr>
            <a:lvl4pPr marL="966787" indent="0" algn="ctr">
              <a:buNone/>
              <a:defRPr>
                <a:solidFill>
                  <a:schemeClr val="bg1"/>
                </a:solidFill>
              </a:defRPr>
            </a:lvl4pPr>
            <a:lvl5pPr marL="1146175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quote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6013481"/>
            <a:ext cx="10058400" cy="681925"/>
          </a:xfrm>
          <a:prstGeom prst="rect">
            <a:avLst/>
          </a:prstGeom>
        </p:spPr>
      </p:pic>
      <p:sp>
        <p:nvSpPr>
          <p:cNvPr id="17" name="Text Placeholder 110"/>
          <p:cNvSpPr>
            <a:spLocks noGrp="1"/>
          </p:cNvSpPr>
          <p:nvPr>
            <p:ph type="body" sz="quarter" idx="19" hasCustomPrompt="1"/>
          </p:nvPr>
        </p:nvSpPr>
        <p:spPr>
          <a:xfrm>
            <a:off x="2042663" y="5555972"/>
            <a:ext cx="8106674" cy="8763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tx1"/>
                </a:solidFill>
              </a:defRPr>
            </a:lvl1pPr>
            <a:lvl2pPr marL="341313" indent="0">
              <a:buNone/>
              <a:defRPr/>
            </a:lvl2pPr>
            <a:lvl3pPr marL="679450" indent="0">
              <a:buNone/>
              <a:defRPr/>
            </a:lvl3pPr>
            <a:lvl4pPr marL="966787" indent="0">
              <a:buNone/>
              <a:defRPr/>
            </a:lvl4pPr>
            <a:lvl5pPr marL="1146175" indent="0">
              <a:buNone/>
              <a:defRPr/>
            </a:lvl5pPr>
          </a:lstStyle>
          <a:p>
            <a:pPr lvl="0"/>
            <a:r>
              <a:rPr lang="en-US" dirty="0" smtClean="0"/>
              <a:t>Click to edit quote source</a:t>
            </a:r>
            <a:endParaRPr lang="en-US" dirty="0"/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5800725" y="4633135"/>
            <a:ext cx="590550" cy="104775"/>
            <a:chOff x="5738813" y="4606631"/>
            <a:chExt cx="590550" cy="104775"/>
          </a:xfrm>
          <a:solidFill>
            <a:schemeClr val="accent2"/>
          </a:solidFill>
        </p:grpSpPr>
        <p:sp>
          <p:nvSpPr>
            <p:cNvPr id="19" name="Oval 18"/>
            <p:cNvSpPr/>
            <p:nvPr userDrawn="1"/>
          </p:nvSpPr>
          <p:spPr>
            <a:xfrm>
              <a:off x="5738813" y="4606631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 userDrawn="1"/>
          </p:nvSpPr>
          <p:spPr>
            <a:xfrm>
              <a:off x="5981700" y="4606631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 userDrawn="1"/>
          </p:nvSpPr>
          <p:spPr>
            <a:xfrm>
              <a:off x="6224588" y="4606631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23" name="Group 22"/>
          <p:cNvGrpSpPr/>
          <p:nvPr userDrawn="1"/>
        </p:nvGrpSpPr>
        <p:grpSpPr bwMode="gray">
          <a:xfrm>
            <a:off x="5853433" y="734066"/>
            <a:ext cx="485134" cy="485134"/>
            <a:chOff x="5853433" y="734066"/>
            <a:chExt cx="485134" cy="485134"/>
          </a:xfrm>
        </p:grpSpPr>
        <p:sp>
          <p:nvSpPr>
            <p:cNvPr id="24" name="Oval 23"/>
            <p:cNvSpPr/>
            <p:nvPr userDrawn="1"/>
          </p:nvSpPr>
          <p:spPr bwMode="gray">
            <a:xfrm>
              <a:off x="5886450" y="767634"/>
              <a:ext cx="419098" cy="41909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dirty="0" smtClean="0"/>
            </a:p>
          </p:txBody>
        </p:sp>
        <p:sp>
          <p:nvSpPr>
            <p:cNvPr id="25" name="Freeform 9"/>
            <p:cNvSpPr>
              <a:spLocks noEditPoints="1"/>
            </p:cNvSpPr>
            <p:nvPr userDrawn="1"/>
          </p:nvSpPr>
          <p:spPr bwMode="gray">
            <a:xfrm>
              <a:off x="5853433" y="734066"/>
              <a:ext cx="485134" cy="485134"/>
            </a:xfrm>
            <a:custGeom>
              <a:avLst/>
              <a:gdLst>
                <a:gd name="T0" fmla="*/ 206 w 412"/>
                <a:gd name="T1" fmla="*/ 0 h 412"/>
                <a:gd name="T2" fmla="*/ 0 w 412"/>
                <a:gd name="T3" fmla="*/ 206 h 412"/>
                <a:gd name="T4" fmla="*/ 206 w 412"/>
                <a:gd name="T5" fmla="*/ 412 h 412"/>
                <a:gd name="T6" fmla="*/ 412 w 412"/>
                <a:gd name="T7" fmla="*/ 206 h 412"/>
                <a:gd name="T8" fmla="*/ 206 w 412"/>
                <a:gd name="T9" fmla="*/ 0 h 412"/>
                <a:gd name="T10" fmla="*/ 206 w 412"/>
                <a:gd name="T11" fmla="*/ 376 h 412"/>
                <a:gd name="T12" fmla="*/ 36 w 412"/>
                <a:gd name="T13" fmla="*/ 206 h 412"/>
                <a:gd name="T14" fmla="*/ 206 w 412"/>
                <a:gd name="T15" fmla="*/ 36 h 412"/>
                <a:gd name="T16" fmla="*/ 376 w 412"/>
                <a:gd name="T17" fmla="*/ 206 h 412"/>
                <a:gd name="T18" fmla="*/ 206 w 412"/>
                <a:gd name="T19" fmla="*/ 376 h 412"/>
                <a:gd name="T20" fmla="*/ 189 w 412"/>
                <a:gd name="T21" fmla="*/ 262 h 412"/>
                <a:gd name="T22" fmla="*/ 125 w 412"/>
                <a:gd name="T23" fmla="*/ 262 h 412"/>
                <a:gd name="T24" fmla="*/ 125 w 412"/>
                <a:gd name="T25" fmla="*/ 216 h 412"/>
                <a:gd name="T26" fmla="*/ 130 w 412"/>
                <a:gd name="T27" fmla="*/ 172 h 412"/>
                <a:gd name="T28" fmla="*/ 148 w 412"/>
                <a:gd name="T29" fmla="*/ 143 h 412"/>
                <a:gd name="T30" fmla="*/ 182 w 412"/>
                <a:gd name="T31" fmla="*/ 123 h 412"/>
                <a:gd name="T32" fmla="*/ 194 w 412"/>
                <a:gd name="T33" fmla="*/ 150 h 412"/>
                <a:gd name="T34" fmla="*/ 167 w 412"/>
                <a:gd name="T35" fmla="*/ 167 h 412"/>
                <a:gd name="T36" fmla="*/ 158 w 412"/>
                <a:gd name="T37" fmla="*/ 198 h 412"/>
                <a:gd name="T38" fmla="*/ 189 w 412"/>
                <a:gd name="T39" fmla="*/ 198 h 412"/>
                <a:gd name="T40" fmla="*/ 189 w 412"/>
                <a:gd name="T41" fmla="*/ 262 h 412"/>
                <a:gd name="T42" fmla="*/ 278 w 412"/>
                <a:gd name="T43" fmla="*/ 262 h 412"/>
                <a:gd name="T44" fmla="*/ 214 w 412"/>
                <a:gd name="T45" fmla="*/ 262 h 412"/>
                <a:gd name="T46" fmla="*/ 214 w 412"/>
                <a:gd name="T47" fmla="*/ 216 h 412"/>
                <a:gd name="T48" fmla="*/ 219 w 412"/>
                <a:gd name="T49" fmla="*/ 172 h 412"/>
                <a:gd name="T50" fmla="*/ 237 w 412"/>
                <a:gd name="T51" fmla="*/ 143 h 412"/>
                <a:gd name="T52" fmla="*/ 270 w 412"/>
                <a:gd name="T53" fmla="*/ 123 h 412"/>
                <a:gd name="T54" fmla="*/ 283 w 412"/>
                <a:gd name="T55" fmla="*/ 150 h 412"/>
                <a:gd name="T56" fmla="*/ 255 w 412"/>
                <a:gd name="T57" fmla="*/ 167 h 412"/>
                <a:gd name="T58" fmla="*/ 247 w 412"/>
                <a:gd name="T59" fmla="*/ 198 h 412"/>
                <a:gd name="T60" fmla="*/ 278 w 412"/>
                <a:gd name="T61" fmla="*/ 198 h 412"/>
                <a:gd name="T62" fmla="*/ 278 w 412"/>
                <a:gd name="T63" fmla="*/ 262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12" h="412">
                  <a:moveTo>
                    <a:pt x="206" y="0"/>
                  </a:moveTo>
                  <a:cubicBezTo>
                    <a:pt x="92" y="0"/>
                    <a:pt x="0" y="93"/>
                    <a:pt x="0" y="206"/>
                  </a:cubicBezTo>
                  <a:cubicBezTo>
                    <a:pt x="0" y="320"/>
                    <a:pt x="92" y="412"/>
                    <a:pt x="206" y="412"/>
                  </a:cubicBezTo>
                  <a:cubicBezTo>
                    <a:pt x="320" y="412"/>
                    <a:pt x="412" y="320"/>
                    <a:pt x="412" y="206"/>
                  </a:cubicBezTo>
                  <a:cubicBezTo>
                    <a:pt x="412" y="93"/>
                    <a:pt x="320" y="0"/>
                    <a:pt x="206" y="0"/>
                  </a:cubicBezTo>
                  <a:close/>
                  <a:moveTo>
                    <a:pt x="206" y="376"/>
                  </a:moveTo>
                  <a:cubicBezTo>
                    <a:pt x="112" y="376"/>
                    <a:pt x="36" y="300"/>
                    <a:pt x="36" y="206"/>
                  </a:cubicBezTo>
                  <a:cubicBezTo>
                    <a:pt x="36" y="112"/>
                    <a:pt x="112" y="36"/>
                    <a:pt x="206" y="36"/>
                  </a:cubicBezTo>
                  <a:cubicBezTo>
                    <a:pt x="300" y="36"/>
                    <a:pt x="376" y="112"/>
                    <a:pt x="376" y="206"/>
                  </a:cubicBezTo>
                  <a:cubicBezTo>
                    <a:pt x="376" y="300"/>
                    <a:pt x="300" y="376"/>
                    <a:pt x="206" y="376"/>
                  </a:cubicBezTo>
                  <a:close/>
                  <a:moveTo>
                    <a:pt x="189" y="262"/>
                  </a:moveTo>
                  <a:cubicBezTo>
                    <a:pt x="125" y="262"/>
                    <a:pt x="125" y="262"/>
                    <a:pt x="125" y="262"/>
                  </a:cubicBezTo>
                  <a:cubicBezTo>
                    <a:pt x="125" y="216"/>
                    <a:pt x="125" y="216"/>
                    <a:pt x="125" y="216"/>
                  </a:cubicBezTo>
                  <a:cubicBezTo>
                    <a:pt x="125" y="197"/>
                    <a:pt x="127" y="183"/>
                    <a:pt x="130" y="172"/>
                  </a:cubicBezTo>
                  <a:cubicBezTo>
                    <a:pt x="133" y="161"/>
                    <a:pt x="139" y="152"/>
                    <a:pt x="148" y="143"/>
                  </a:cubicBezTo>
                  <a:cubicBezTo>
                    <a:pt x="157" y="135"/>
                    <a:pt x="168" y="128"/>
                    <a:pt x="182" y="123"/>
                  </a:cubicBezTo>
                  <a:cubicBezTo>
                    <a:pt x="194" y="150"/>
                    <a:pt x="194" y="150"/>
                    <a:pt x="194" y="150"/>
                  </a:cubicBezTo>
                  <a:cubicBezTo>
                    <a:pt x="182" y="154"/>
                    <a:pt x="172" y="160"/>
                    <a:pt x="167" y="167"/>
                  </a:cubicBezTo>
                  <a:cubicBezTo>
                    <a:pt x="161" y="175"/>
                    <a:pt x="158" y="185"/>
                    <a:pt x="158" y="198"/>
                  </a:cubicBezTo>
                  <a:cubicBezTo>
                    <a:pt x="189" y="198"/>
                    <a:pt x="189" y="198"/>
                    <a:pt x="189" y="198"/>
                  </a:cubicBezTo>
                  <a:lnTo>
                    <a:pt x="189" y="262"/>
                  </a:lnTo>
                  <a:close/>
                  <a:moveTo>
                    <a:pt x="278" y="262"/>
                  </a:moveTo>
                  <a:cubicBezTo>
                    <a:pt x="214" y="262"/>
                    <a:pt x="214" y="262"/>
                    <a:pt x="214" y="262"/>
                  </a:cubicBezTo>
                  <a:cubicBezTo>
                    <a:pt x="214" y="216"/>
                    <a:pt x="214" y="216"/>
                    <a:pt x="214" y="216"/>
                  </a:cubicBezTo>
                  <a:cubicBezTo>
                    <a:pt x="214" y="197"/>
                    <a:pt x="215" y="182"/>
                    <a:pt x="219" y="172"/>
                  </a:cubicBezTo>
                  <a:cubicBezTo>
                    <a:pt x="222" y="161"/>
                    <a:pt x="228" y="152"/>
                    <a:pt x="237" y="143"/>
                  </a:cubicBezTo>
                  <a:cubicBezTo>
                    <a:pt x="246" y="135"/>
                    <a:pt x="257" y="128"/>
                    <a:pt x="270" y="123"/>
                  </a:cubicBezTo>
                  <a:cubicBezTo>
                    <a:pt x="283" y="150"/>
                    <a:pt x="283" y="150"/>
                    <a:pt x="283" y="150"/>
                  </a:cubicBezTo>
                  <a:cubicBezTo>
                    <a:pt x="270" y="154"/>
                    <a:pt x="261" y="160"/>
                    <a:pt x="255" y="167"/>
                  </a:cubicBezTo>
                  <a:cubicBezTo>
                    <a:pt x="250" y="175"/>
                    <a:pt x="247" y="185"/>
                    <a:pt x="247" y="198"/>
                  </a:cubicBezTo>
                  <a:cubicBezTo>
                    <a:pt x="278" y="198"/>
                    <a:pt x="278" y="198"/>
                    <a:pt x="278" y="198"/>
                  </a:cubicBezTo>
                  <a:lnTo>
                    <a:pt x="278" y="26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31" name="Picture 3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4982" y="5505441"/>
            <a:ext cx="1330737" cy="443301"/>
          </a:xfrm>
          <a:prstGeom prst="rect">
            <a:avLst/>
          </a:prstGeom>
        </p:spPr>
      </p:pic>
      <p:sp>
        <p:nvSpPr>
          <p:cNvPr id="28" name="TextBox slide number"/>
          <p:cNvSpPr txBox="1"/>
          <p:nvPr userDrawn="1"/>
        </p:nvSpPr>
        <p:spPr bwMode="white">
          <a:xfrm>
            <a:off x="11748700" y="6395205"/>
            <a:ext cx="440124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b="0" smtClean="0">
                <a:solidFill>
                  <a:schemeClr val="tx1"/>
                </a:solidFill>
              </a:rPr>
              <a:pPr lvl="0" algn="ctr"/>
              <a:t>‹#›</a:t>
            </a:fld>
            <a:endParaRPr lang="en-US" b="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30503721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ayout - DARK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 userDrawn="1"/>
        </p:nvSpPr>
        <p:spPr>
          <a:xfrm>
            <a:off x="0" y="893"/>
            <a:ext cx="12188825" cy="6857107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 userDrawn="1"/>
        </p:nvSpPr>
        <p:spPr>
          <a:xfrm>
            <a:off x="0" y="4639112"/>
            <a:ext cx="12188825" cy="2219160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2016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grpSp>
        <p:nvGrpSpPr>
          <p:cNvPr id="8" name="Group 7"/>
          <p:cNvGrpSpPr/>
          <p:nvPr userDrawn="1"/>
        </p:nvGrpSpPr>
        <p:grpSpPr bwMode="gray">
          <a:xfrm>
            <a:off x="1828170" y="993484"/>
            <a:ext cx="8535661" cy="4341742"/>
            <a:chOff x="1828170" y="1258957"/>
            <a:chExt cx="8535661" cy="4341742"/>
          </a:xfrm>
        </p:grpSpPr>
        <p:sp>
          <p:nvSpPr>
            <p:cNvPr id="9" name="Freeform 9"/>
            <p:cNvSpPr>
              <a:spLocks/>
            </p:cNvSpPr>
            <p:nvPr userDrawn="1"/>
          </p:nvSpPr>
          <p:spPr bwMode="gray">
            <a:xfrm>
              <a:off x="5610226" y="4994274"/>
              <a:ext cx="974725" cy="606425"/>
            </a:xfrm>
            <a:custGeom>
              <a:avLst/>
              <a:gdLst>
                <a:gd name="T0" fmla="*/ 122 w 257"/>
                <a:gd name="T1" fmla="*/ 155 h 159"/>
                <a:gd name="T2" fmla="*/ 4 w 257"/>
                <a:gd name="T3" fmla="*/ 12 h 159"/>
                <a:gd name="T4" fmla="*/ 10 w 257"/>
                <a:gd name="T5" fmla="*/ 0 h 159"/>
                <a:gd name="T6" fmla="*/ 247 w 257"/>
                <a:gd name="T7" fmla="*/ 0 h 159"/>
                <a:gd name="T8" fmla="*/ 253 w 257"/>
                <a:gd name="T9" fmla="*/ 12 h 159"/>
                <a:gd name="T10" fmla="*/ 134 w 257"/>
                <a:gd name="T11" fmla="*/ 155 h 159"/>
                <a:gd name="T12" fmla="*/ 122 w 257"/>
                <a:gd name="T13" fmla="*/ 155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7" h="159">
                  <a:moveTo>
                    <a:pt x="122" y="155"/>
                  </a:moveTo>
                  <a:cubicBezTo>
                    <a:pt x="4" y="12"/>
                    <a:pt x="4" y="12"/>
                    <a:pt x="4" y="12"/>
                  </a:cubicBezTo>
                  <a:cubicBezTo>
                    <a:pt x="0" y="7"/>
                    <a:pt x="3" y="0"/>
                    <a:pt x="10" y="0"/>
                  </a:cubicBezTo>
                  <a:cubicBezTo>
                    <a:pt x="247" y="0"/>
                    <a:pt x="247" y="0"/>
                    <a:pt x="247" y="0"/>
                  </a:cubicBezTo>
                  <a:cubicBezTo>
                    <a:pt x="253" y="0"/>
                    <a:pt x="257" y="7"/>
                    <a:pt x="253" y="12"/>
                  </a:cubicBezTo>
                  <a:cubicBezTo>
                    <a:pt x="134" y="155"/>
                    <a:pt x="134" y="155"/>
                    <a:pt x="134" y="155"/>
                  </a:cubicBezTo>
                  <a:cubicBezTo>
                    <a:pt x="131" y="159"/>
                    <a:pt x="125" y="159"/>
                    <a:pt x="122" y="15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Rounded Rectangle 9"/>
            <p:cNvSpPr/>
            <p:nvPr userDrawn="1"/>
          </p:nvSpPr>
          <p:spPr bwMode="gray">
            <a:xfrm>
              <a:off x="1828170" y="1258957"/>
              <a:ext cx="8535661" cy="3893151"/>
            </a:xfrm>
            <a:prstGeom prst="roundRect">
              <a:avLst>
                <a:gd name="adj" fmla="val 5437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5" name="Text Placeholder 107"/>
          <p:cNvSpPr>
            <a:spLocks noGrp="1"/>
          </p:cNvSpPr>
          <p:nvPr>
            <p:ph type="body" sz="quarter" idx="18" hasCustomPrompt="1"/>
          </p:nvPr>
        </p:nvSpPr>
        <p:spPr bwMode="white">
          <a:xfrm>
            <a:off x="2042663" y="1276349"/>
            <a:ext cx="8106674" cy="324264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3600">
                <a:solidFill>
                  <a:schemeClr val="bg1"/>
                </a:solidFill>
              </a:defRPr>
            </a:lvl1pPr>
            <a:lvl2pPr marL="341313" indent="0" algn="ctr">
              <a:buNone/>
              <a:defRPr>
                <a:solidFill>
                  <a:schemeClr val="bg1"/>
                </a:solidFill>
              </a:defRPr>
            </a:lvl2pPr>
            <a:lvl3pPr marL="679450" indent="0" algn="ctr">
              <a:buNone/>
              <a:defRPr>
                <a:solidFill>
                  <a:schemeClr val="bg1"/>
                </a:solidFill>
              </a:defRPr>
            </a:lvl3pPr>
            <a:lvl4pPr marL="966787" indent="0" algn="ctr">
              <a:buNone/>
              <a:defRPr>
                <a:solidFill>
                  <a:schemeClr val="bg1"/>
                </a:solidFill>
              </a:defRPr>
            </a:lvl4pPr>
            <a:lvl5pPr marL="1146175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quote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6013481"/>
            <a:ext cx="10058400" cy="681925"/>
          </a:xfrm>
          <a:prstGeom prst="rect">
            <a:avLst/>
          </a:prstGeom>
        </p:spPr>
      </p:pic>
      <p:sp>
        <p:nvSpPr>
          <p:cNvPr id="17" name="Text Placeholder 110"/>
          <p:cNvSpPr>
            <a:spLocks noGrp="1"/>
          </p:cNvSpPr>
          <p:nvPr>
            <p:ph type="body" sz="quarter" idx="19" hasCustomPrompt="1"/>
          </p:nvPr>
        </p:nvSpPr>
        <p:spPr>
          <a:xfrm>
            <a:off x="2042663" y="5555972"/>
            <a:ext cx="8106674" cy="8763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tx1"/>
                </a:solidFill>
              </a:defRPr>
            </a:lvl1pPr>
            <a:lvl2pPr marL="341313" indent="0">
              <a:buNone/>
              <a:defRPr/>
            </a:lvl2pPr>
            <a:lvl3pPr marL="679450" indent="0">
              <a:buNone/>
              <a:defRPr/>
            </a:lvl3pPr>
            <a:lvl4pPr marL="966787" indent="0">
              <a:buNone/>
              <a:defRPr/>
            </a:lvl4pPr>
            <a:lvl5pPr marL="1146175" indent="0">
              <a:buNone/>
              <a:defRPr/>
            </a:lvl5pPr>
          </a:lstStyle>
          <a:p>
            <a:pPr lvl="0"/>
            <a:r>
              <a:rPr lang="en-US" dirty="0" smtClean="0"/>
              <a:t>Click to edit quote source</a:t>
            </a:r>
            <a:endParaRPr lang="en-US" dirty="0"/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5800725" y="4633135"/>
            <a:ext cx="590550" cy="104775"/>
            <a:chOff x="5738813" y="4606631"/>
            <a:chExt cx="590550" cy="104775"/>
          </a:xfrm>
          <a:solidFill>
            <a:schemeClr val="accent5"/>
          </a:solidFill>
        </p:grpSpPr>
        <p:sp>
          <p:nvSpPr>
            <p:cNvPr id="19" name="Oval 18"/>
            <p:cNvSpPr/>
            <p:nvPr userDrawn="1"/>
          </p:nvSpPr>
          <p:spPr>
            <a:xfrm>
              <a:off x="5738813" y="4606631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 userDrawn="1"/>
          </p:nvSpPr>
          <p:spPr>
            <a:xfrm>
              <a:off x="5981700" y="4606631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 userDrawn="1"/>
          </p:nvSpPr>
          <p:spPr>
            <a:xfrm>
              <a:off x="6224588" y="4606631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23" name="Group 22"/>
          <p:cNvGrpSpPr/>
          <p:nvPr userDrawn="1"/>
        </p:nvGrpSpPr>
        <p:grpSpPr bwMode="gray">
          <a:xfrm>
            <a:off x="5853433" y="734066"/>
            <a:ext cx="485134" cy="485134"/>
            <a:chOff x="5853433" y="734066"/>
            <a:chExt cx="485134" cy="485134"/>
          </a:xfrm>
        </p:grpSpPr>
        <p:sp>
          <p:nvSpPr>
            <p:cNvPr id="24" name="Oval 23"/>
            <p:cNvSpPr/>
            <p:nvPr userDrawn="1"/>
          </p:nvSpPr>
          <p:spPr bwMode="gray">
            <a:xfrm>
              <a:off x="5886450" y="767634"/>
              <a:ext cx="419098" cy="419098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dirty="0" smtClean="0"/>
            </a:p>
          </p:txBody>
        </p:sp>
        <p:sp>
          <p:nvSpPr>
            <p:cNvPr id="25" name="Freeform 9"/>
            <p:cNvSpPr>
              <a:spLocks noEditPoints="1"/>
            </p:cNvSpPr>
            <p:nvPr userDrawn="1"/>
          </p:nvSpPr>
          <p:spPr bwMode="gray">
            <a:xfrm>
              <a:off x="5853433" y="734066"/>
              <a:ext cx="485134" cy="485134"/>
            </a:xfrm>
            <a:custGeom>
              <a:avLst/>
              <a:gdLst>
                <a:gd name="T0" fmla="*/ 206 w 412"/>
                <a:gd name="T1" fmla="*/ 0 h 412"/>
                <a:gd name="T2" fmla="*/ 0 w 412"/>
                <a:gd name="T3" fmla="*/ 206 h 412"/>
                <a:gd name="T4" fmla="*/ 206 w 412"/>
                <a:gd name="T5" fmla="*/ 412 h 412"/>
                <a:gd name="T6" fmla="*/ 412 w 412"/>
                <a:gd name="T7" fmla="*/ 206 h 412"/>
                <a:gd name="T8" fmla="*/ 206 w 412"/>
                <a:gd name="T9" fmla="*/ 0 h 412"/>
                <a:gd name="T10" fmla="*/ 206 w 412"/>
                <a:gd name="T11" fmla="*/ 376 h 412"/>
                <a:gd name="T12" fmla="*/ 36 w 412"/>
                <a:gd name="T13" fmla="*/ 206 h 412"/>
                <a:gd name="T14" fmla="*/ 206 w 412"/>
                <a:gd name="T15" fmla="*/ 36 h 412"/>
                <a:gd name="T16" fmla="*/ 376 w 412"/>
                <a:gd name="T17" fmla="*/ 206 h 412"/>
                <a:gd name="T18" fmla="*/ 206 w 412"/>
                <a:gd name="T19" fmla="*/ 376 h 412"/>
                <a:gd name="T20" fmla="*/ 189 w 412"/>
                <a:gd name="T21" fmla="*/ 262 h 412"/>
                <a:gd name="T22" fmla="*/ 125 w 412"/>
                <a:gd name="T23" fmla="*/ 262 h 412"/>
                <a:gd name="T24" fmla="*/ 125 w 412"/>
                <a:gd name="T25" fmla="*/ 216 h 412"/>
                <a:gd name="T26" fmla="*/ 130 w 412"/>
                <a:gd name="T27" fmla="*/ 172 h 412"/>
                <a:gd name="T28" fmla="*/ 148 w 412"/>
                <a:gd name="T29" fmla="*/ 143 h 412"/>
                <a:gd name="T30" fmla="*/ 182 w 412"/>
                <a:gd name="T31" fmla="*/ 123 h 412"/>
                <a:gd name="T32" fmla="*/ 194 w 412"/>
                <a:gd name="T33" fmla="*/ 150 h 412"/>
                <a:gd name="T34" fmla="*/ 167 w 412"/>
                <a:gd name="T35" fmla="*/ 167 h 412"/>
                <a:gd name="T36" fmla="*/ 158 w 412"/>
                <a:gd name="T37" fmla="*/ 198 h 412"/>
                <a:gd name="T38" fmla="*/ 189 w 412"/>
                <a:gd name="T39" fmla="*/ 198 h 412"/>
                <a:gd name="T40" fmla="*/ 189 w 412"/>
                <a:gd name="T41" fmla="*/ 262 h 412"/>
                <a:gd name="T42" fmla="*/ 278 w 412"/>
                <a:gd name="T43" fmla="*/ 262 h 412"/>
                <a:gd name="T44" fmla="*/ 214 w 412"/>
                <a:gd name="T45" fmla="*/ 262 h 412"/>
                <a:gd name="T46" fmla="*/ 214 w 412"/>
                <a:gd name="T47" fmla="*/ 216 h 412"/>
                <a:gd name="T48" fmla="*/ 219 w 412"/>
                <a:gd name="T49" fmla="*/ 172 h 412"/>
                <a:gd name="T50" fmla="*/ 237 w 412"/>
                <a:gd name="T51" fmla="*/ 143 h 412"/>
                <a:gd name="T52" fmla="*/ 270 w 412"/>
                <a:gd name="T53" fmla="*/ 123 h 412"/>
                <a:gd name="T54" fmla="*/ 283 w 412"/>
                <a:gd name="T55" fmla="*/ 150 h 412"/>
                <a:gd name="T56" fmla="*/ 255 w 412"/>
                <a:gd name="T57" fmla="*/ 167 h 412"/>
                <a:gd name="T58" fmla="*/ 247 w 412"/>
                <a:gd name="T59" fmla="*/ 198 h 412"/>
                <a:gd name="T60" fmla="*/ 278 w 412"/>
                <a:gd name="T61" fmla="*/ 198 h 412"/>
                <a:gd name="T62" fmla="*/ 278 w 412"/>
                <a:gd name="T63" fmla="*/ 262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12" h="412">
                  <a:moveTo>
                    <a:pt x="206" y="0"/>
                  </a:moveTo>
                  <a:cubicBezTo>
                    <a:pt x="92" y="0"/>
                    <a:pt x="0" y="93"/>
                    <a:pt x="0" y="206"/>
                  </a:cubicBezTo>
                  <a:cubicBezTo>
                    <a:pt x="0" y="320"/>
                    <a:pt x="92" y="412"/>
                    <a:pt x="206" y="412"/>
                  </a:cubicBezTo>
                  <a:cubicBezTo>
                    <a:pt x="320" y="412"/>
                    <a:pt x="412" y="320"/>
                    <a:pt x="412" y="206"/>
                  </a:cubicBezTo>
                  <a:cubicBezTo>
                    <a:pt x="412" y="93"/>
                    <a:pt x="320" y="0"/>
                    <a:pt x="206" y="0"/>
                  </a:cubicBezTo>
                  <a:close/>
                  <a:moveTo>
                    <a:pt x="206" y="376"/>
                  </a:moveTo>
                  <a:cubicBezTo>
                    <a:pt x="112" y="376"/>
                    <a:pt x="36" y="300"/>
                    <a:pt x="36" y="206"/>
                  </a:cubicBezTo>
                  <a:cubicBezTo>
                    <a:pt x="36" y="112"/>
                    <a:pt x="112" y="36"/>
                    <a:pt x="206" y="36"/>
                  </a:cubicBezTo>
                  <a:cubicBezTo>
                    <a:pt x="300" y="36"/>
                    <a:pt x="376" y="112"/>
                    <a:pt x="376" y="206"/>
                  </a:cubicBezTo>
                  <a:cubicBezTo>
                    <a:pt x="376" y="300"/>
                    <a:pt x="300" y="376"/>
                    <a:pt x="206" y="376"/>
                  </a:cubicBezTo>
                  <a:close/>
                  <a:moveTo>
                    <a:pt x="189" y="262"/>
                  </a:moveTo>
                  <a:cubicBezTo>
                    <a:pt x="125" y="262"/>
                    <a:pt x="125" y="262"/>
                    <a:pt x="125" y="262"/>
                  </a:cubicBezTo>
                  <a:cubicBezTo>
                    <a:pt x="125" y="216"/>
                    <a:pt x="125" y="216"/>
                    <a:pt x="125" y="216"/>
                  </a:cubicBezTo>
                  <a:cubicBezTo>
                    <a:pt x="125" y="197"/>
                    <a:pt x="127" y="183"/>
                    <a:pt x="130" y="172"/>
                  </a:cubicBezTo>
                  <a:cubicBezTo>
                    <a:pt x="133" y="161"/>
                    <a:pt x="139" y="152"/>
                    <a:pt x="148" y="143"/>
                  </a:cubicBezTo>
                  <a:cubicBezTo>
                    <a:pt x="157" y="135"/>
                    <a:pt x="168" y="128"/>
                    <a:pt x="182" y="123"/>
                  </a:cubicBezTo>
                  <a:cubicBezTo>
                    <a:pt x="194" y="150"/>
                    <a:pt x="194" y="150"/>
                    <a:pt x="194" y="150"/>
                  </a:cubicBezTo>
                  <a:cubicBezTo>
                    <a:pt x="182" y="154"/>
                    <a:pt x="172" y="160"/>
                    <a:pt x="167" y="167"/>
                  </a:cubicBezTo>
                  <a:cubicBezTo>
                    <a:pt x="161" y="175"/>
                    <a:pt x="158" y="185"/>
                    <a:pt x="158" y="198"/>
                  </a:cubicBezTo>
                  <a:cubicBezTo>
                    <a:pt x="189" y="198"/>
                    <a:pt x="189" y="198"/>
                    <a:pt x="189" y="198"/>
                  </a:cubicBezTo>
                  <a:lnTo>
                    <a:pt x="189" y="262"/>
                  </a:lnTo>
                  <a:close/>
                  <a:moveTo>
                    <a:pt x="278" y="262"/>
                  </a:moveTo>
                  <a:cubicBezTo>
                    <a:pt x="214" y="262"/>
                    <a:pt x="214" y="262"/>
                    <a:pt x="214" y="262"/>
                  </a:cubicBezTo>
                  <a:cubicBezTo>
                    <a:pt x="214" y="216"/>
                    <a:pt x="214" y="216"/>
                    <a:pt x="214" y="216"/>
                  </a:cubicBezTo>
                  <a:cubicBezTo>
                    <a:pt x="214" y="197"/>
                    <a:pt x="215" y="182"/>
                    <a:pt x="219" y="172"/>
                  </a:cubicBezTo>
                  <a:cubicBezTo>
                    <a:pt x="222" y="161"/>
                    <a:pt x="228" y="152"/>
                    <a:pt x="237" y="143"/>
                  </a:cubicBezTo>
                  <a:cubicBezTo>
                    <a:pt x="246" y="135"/>
                    <a:pt x="257" y="128"/>
                    <a:pt x="270" y="123"/>
                  </a:cubicBezTo>
                  <a:cubicBezTo>
                    <a:pt x="283" y="150"/>
                    <a:pt x="283" y="150"/>
                    <a:pt x="283" y="150"/>
                  </a:cubicBezTo>
                  <a:cubicBezTo>
                    <a:pt x="270" y="154"/>
                    <a:pt x="261" y="160"/>
                    <a:pt x="255" y="167"/>
                  </a:cubicBezTo>
                  <a:cubicBezTo>
                    <a:pt x="250" y="175"/>
                    <a:pt x="247" y="185"/>
                    <a:pt x="247" y="198"/>
                  </a:cubicBezTo>
                  <a:cubicBezTo>
                    <a:pt x="278" y="198"/>
                    <a:pt x="278" y="198"/>
                    <a:pt x="278" y="198"/>
                  </a:cubicBezTo>
                  <a:lnTo>
                    <a:pt x="278" y="26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31" name="Picture 3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4982" y="5505441"/>
            <a:ext cx="1330737" cy="443301"/>
          </a:xfrm>
          <a:prstGeom prst="rect">
            <a:avLst/>
          </a:prstGeom>
        </p:spPr>
      </p:pic>
      <p:sp>
        <p:nvSpPr>
          <p:cNvPr id="27" name="TextBox slide number"/>
          <p:cNvSpPr txBox="1"/>
          <p:nvPr userDrawn="1"/>
        </p:nvSpPr>
        <p:spPr bwMode="white">
          <a:xfrm>
            <a:off x="11748700" y="6395205"/>
            <a:ext cx="440124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b="0" smtClean="0">
                <a:solidFill>
                  <a:schemeClr val="tx1"/>
                </a:solidFill>
              </a:rPr>
              <a:pPr lvl="0" algn="ctr"/>
              <a:t>‹#›</a:t>
            </a:fld>
            <a:endParaRPr lang="en-US" b="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69096986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ayout - LIGHT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 userDrawn="1"/>
        </p:nvSpPr>
        <p:spPr>
          <a:xfrm>
            <a:off x="0" y="893"/>
            <a:ext cx="12188825" cy="6857107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 userDrawn="1"/>
        </p:nvSpPr>
        <p:spPr>
          <a:xfrm>
            <a:off x="0" y="4639112"/>
            <a:ext cx="12188825" cy="2219160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2016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grpSp>
        <p:nvGrpSpPr>
          <p:cNvPr id="8" name="Group 7"/>
          <p:cNvGrpSpPr/>
          <p:nvPr userDrawn="1"/>
        </p:nvGrpSpPr>
        <p:grpSpPr bwMode="gray">
          <a:xfrm>
            <a:off x="1828170" y="993484"/>
            <a:ext cx="8535661" cy="4341742"/>
            <a:chOff x="1828170" y="1258957"/>
            <a:chExt cx="8535661" cy="4341742"/>
          </a:xfrm>
        </p:grpSpPr>
        <p:sp>
          <p:nvSpPr>
            <p:cNvPr id="9" name="Freeform 9"/>
            <p:cNvSpPr>
              <a:spLocks/>
            </p:cNvSpPr>
            <p:nvPr userDrawn="1"/>
          </p:nvSpPr>
          <p:spPr bwMode="gray">
            <a:xfrm>
              <a:off x="5610226" y="4994274"/>
              <a:ext cx="974725" cy="606425"/>
            </a:xfrm>
            <a:custGeom>
              <a:avLst/>
              <a:gdLst>
                <a:gd name="T0" fmla="*/ 122 w 257"/>
                <a:gd name="T1" fmla="*/ 155 h 159"/>
                <a:gd name="T2" fmla="*/ 4 w 257"/>
                <a:gd name="T3" fmla="*/ 12 h 159"/>
                <a:gd name="T4" fmla="*/ 10 w 257"/>
                <a:gd name="T5" fmla="*/ 0 h 159"/>
                <a:gd name="T6" fmla="*/ 247 w 257"/>
                <a:gd name="T7" fmla="*/ 0 h 159"/>
                <a:gd name="T8" fmla="*/ 253 w 257"/>
                <a:gd name="T9" fmla="*/ 12 h 159"/>
                <a:gd name="T10" fmla="*/ 134 w 257"/>
                <a:gd name="T11" fmla="*/ 155 h 159"/>
                <a:gd name="T12" fmla="*/ 122 w 257"/>
                <a:gd name="T13" fmla="*/ 155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7" h="159">
                  <a:moveTo>
                    <a:pt x="122" y="155"/>
                  </a:moveTo>
                  <a:cubicBezTo>
                    <a:pt x="4" y="12"/>
                    <a:pt x="4" y="12"/>
                    <a:pt x="4" y="12"/>
                  </a:cubicBezTo>
                  <a:cubicBezTo>
                    <a:pt x="0" y="7"/>
                    <a:pt x="3" y="0"/>
                    <a:pt x="10" y="0"/>
                  </a:cubicBezTo>
                  <a:cubicBezTo>
                    <a:pt x="247" y="0"/>
                    <a:pt x="247" y="0"/>
                    <a:pt x="247" y="0"/>
                  </a:cubicBezTo>
                  <a:cubicBezTo>
                    <a:pt x="253" y="0"/>
                    <a:pt x="257" y="7"/>
                    <a:pt x="253" y="12"/>
                  </a:cubicBezTo>
                  <a:cubicBezTo>
                    <a:pt x="134" y="155"/>
                    <a:pt x="134" y="155"/>
                    <a:pt x="134" y="155"/>
                  </a:cubicBezTo>
                  <a:cubicBezTo>
                    <a:pt x="131" y="159"/>
                    <a:pt x="125" y="159"/>
                    <a:pt x="122" y="155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Rounded Rectangle 9"/>
            <p:cNvSpPr/>
            <p:nvPr userDrawn="1"/>
          </p:nvSpPr>
          <p:spPr bwMode="gray">
            <a:xfrm>
              <a:off x="1828170" y="1258957"/>
              <a:ext cx="8535661" cy="3893151"/>
            </a:xfrm>
            <a:prstGeom prst="roundRect">
              <a:avLst>
                <a:gd name="adj" fmla="val 5437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5" name="Text Placeholder 107"/>
          <p:cNvSpPr>
            <a:spLocks noGrp="1"/>
          </p:cNvSpPr>
          <p:nvPr>
            <p:ph type="body" sz="quarter" idx="18" hasCustomPrompt="1"/>
          </p:nvPr>
        </p:nvSpPr>
        <p:spPr bwMode="white">
          <a:xfrm>
            <a:off x="2042663" y="1276349"/>
            <a:ext cx="8106674" cy="324264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3600">
                <a:solidFill>
                  <a:schemeClr val="bg1"/>
                </a:solidFill>
              </a:defRPr>
            </a:lvl1pPr>
            <a:lvl2pPr marL="341313" indent="0" algn="ctr">
              <a:buNone/>
              <a:defRPr>
                <a:solidFill>
                  <a:schemeClr val="bg1"/>
                </a:solidFill>
              </a:defRPr>
            </a:lvl2pPr>
            <a:lvl3pPr marL="679450" indent="0" algn="ctr">
              <a:buNone/>
              <a:defRPr>
                <a:solidFill>
                  <a:schemeClr val="bg1"/>
                </a:solidFill>
              </a:defRPr>
            </a:lvl3pPr>
            <a:lvl4pPr marL="966787" indent="0" algn="ctr">
              <a:buNone/>
              <a:defRPr>
                <a:solidFill>
                  <a:schemeClr val="bg1"/>
                </a:solidFill>
              </a:defRPr>
            </a:lvl4pPr>
            <a:lvl5pPr marL="1146175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quote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6013481"/>
            <a:ext cx="10058400" cy="681925"/>
          </a:xfrm>
          <a:prstGeom prst="rect">
            <a:avLst/>
          </a:prstGeom>
        </p:spPr>
      </p:pic>
      <p:sp>
        <p:nvSpPr>
          <p:cNvPr id="17" name="Text Placeholder 110"/>
          <p:cNvSpPr>
            <a:spLocks noGrp="1"/>
          </p:cNvSpPr>
          <p:nvPr>
            <p:ph type="body" sz="quarter" idx="19" hasCustomPrompt="1"/>
          </p:nvPr>
        </p:nvSpPr>
        <p:spPr>
          <a:xfrm>
            <a:off x="2042663" y="5555972"/>
            <a:ext cx="8106674" cy="8763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tx1"/>
                </a:solidFill>
              </a:defRPr>
            </a:lvl1pPr>
            <a:lvl2pPr marL="341313" indent="0">
              <a:buNone/>
              <a:defRPr/>
            </a:lvl2pPr>
            <a:lvl3pPr marL="679450" indent="0">
              <a:buNone/>
              <a:defRPr/>
            </a:lvl3pPr>
            <a:lvl4pPr marL="966787" indent="0">
              <a:buNone/>
              <a:defRPr/>
            </a:lvl4pPr>
            <a:lvl5pPr marL="1146175" indent="0">
              <a:buNone/>
              <a:defRPr/>
            </a:lvl5pPr>
          </a:lstStyle>
          <a:p>
            <a:pPr lvl="0"/>
            <a:r>
              <a:rPr lang="en-US" dirty="0" smtClean="0"/>
              <a:t>Click to edit quote source</a:t>
            </a:r>
            <a:endParaRPr lang="en-US" dirty="0"/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5800725" y="4633135"/>
            <a:ext cx="590550" cy="104775"/>
            <a:chOff x="5738813" y="4606631"/>
            <a:chExt cx="590550" cy="104775"/>
          </a:xfrm>
          <a:solidFill>
            <a:schemeClr val="accent4"/>
          </a:solidFill>
        </p:grpSpPr>
        <p:sp>
          <p:nvSpPr>
            <p:cNvPr id="19" name="Oval 18"/>
            <p:cNvSpPr/>
            <p:nvPr userDrawn="1"/>
          </p:nvSpPr>
          <p:spPr>
            <a:xfrm>
              <a:off x="5738813" y="4606631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 userDrawn="1"/>
          </p:nvSpPr>
          <p:spPr>
            <a:xfrm>
              <a:off x="5981700" y="4606631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 userDrawn="1"/>
          </p:nvSpPr>
          <p:spPr>
            <a:xfrm>
              <a:off x="6224588" y="4606631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23" name="Group 22"/>
          <p:cNvGrpSpPr/>
          <p:nvPr userDrawn="1"/>
        </p:nvGrpSpPr>
        <p:grpSpPr bwMode="gray">
          <a:xfrm>
            <a:off x="5853433" y="734066"/>
            <a:ext cx="485134" cy="485134"/>
            <a:chOff x="5853433" y="734066"/>
            <a:chExt cx="485134" cy="485134"/>
          </a:xfrm>
        </p:grpSpPr>
        <p:sp>
          <p:nvSpPr>
            <p:cNvPr id="24" name="Oval 23"/>
            <p:cNvSpPr/>
            <p:nvPr userDrawn="1"/>
          </p:nvSpPr>
          <p:spPr bwMode="gray">
            <a:xfrm>
              <a:off x="5886450" y="767634"/>
              <a:ext cx="419098" cy="419098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dirty="0" smtClean="0"/>
            </a:p>
          </p:txBody>
        </p:sp>
        <p:sp>
          <p:nvSpPr>
            <p:cNvPr id="25" name="Freeform 9"/>
            <p:cNvSpPr>
              <a:spLocks noEditPoints="1"/>
            </p:cNvSpPr>
            <p:nvPr userDrawn="1"/>
          </p:nvSpPr>
          <p:spPr bwMode="gray">
            <a:xfrm>
              <a:off x="5853433" y="734066"/>
              <a:ext cx="485134" cy="485134"/>
            </a:xfrm>
            <a:custGeom>
              <a:avLst/>
              <a:gdLst>
                <a:gd name="T0" fmla="*/ 206 w 412"/>
                <a:gd name="T1" fmla="*/ 0 h 412"/>
                <a:gd name="T2" fmla="*/ 0 w 412"/>
                <a:gd name="T3" fmla="*/ 206 h 412"/>
                <a:gd name="T4" fmla="*/ 206 w 412"/>
                <a:gd name="T5" fmla="*/ 412 h 412"/>
                <a:gd name="T6" fmla="*/ 412 w 412"/>
                <a:gd name="T7" fmla="*/ 206 h 412"/>
                <a:gd name="T8" fmla="*/ 206 w 412"/>
                <a:gd name="T9" fmla="*/ 0 h 412"/>
                <a:gd name="T10" fmla="*/ 206 w 412"/>
                <a:gd name="T11" fmla="*/ 376 h 412"/>
                <a:gd name="T12" fmla="*/ 36 w 412"/>
                <a:gd name="T13" fmla="*/ 206 h 412"/>
                <a:gd name="T14" fmla="*/ 206 w 412"/>
                <a:gd name="T15" fmla="*/ 36 h 412"/>
                <a:gd name="T16" fmla="*/ 376 w 412"/>
                <a:gd name="T17" fmla="*/ 206 h 412"/>
                <a:gd name="T18" fmla="*/ 206 w 412"/>
                <a:gd name="T19" fmla="*/ 376 h 412"/>
                <a:gd name="T20" fmla="*/ 189 w 412"/>
                <a:gd name="T21" fmla="*/ 262 h 412"/>
                <a:gd name="T22" fmla="*/ 125 w 412"/>
                <a:gd name="T23" fmla="*/ 262 h 412"/>
                <a:gd name="T24" fmla="*/ 125 w 412"/>
                <a:gd name="T25" fmla="*/ 216 h 412"/>
                <a:gd name="T26" fmla="*/ 130 w 412"/>
                <a:gd name="T27" fmla="*/ 172 h 412"/>
                <a:gd name="T28" fmla="*/ 148 w 412"/>
                <a:gd name="T29" fmla="*/ 143 h 412"/>
                <a:gd name="T30" fmla="*/ 182 w 412"/>
                <a:gd name="T31" fmla="*/ 123 h 412"/>
                <a:gd name="T32" fmla="*/ 194 w 412"/>
                <a:gd name="T33" fmla="*/ 150 h 412"/>
                <a:gd name="T34" fmla="*/ 167 w 412"/>
                <a:gd name="T35" fmla="*/ 167 h 412"/>
                <a:gd name="T36" fmla="*/ 158 w 412"/>
                <a:gd name="T37" fmla="*/ 198 h 412"/>
                <a:gd name="T38" fmla="*/ 189 w 412"/>
                <a:gd name="T39" fmla="*/ 198 h 412"/>
                <a:gd name="T40" fmla="*/ 189 w 412"/>
                <a:gd name="T41" fmla="*/ 262 h 412"/>
                <a:gd name="T42" fmla="*/ 278 w 412"/>
                <a:gd name="T43" fmla="*/ 262 h 412"/>
                <a:gd name="T44" fmla="*/ 214 w 412"/>
                <a:gd name="T45" fmla="*/ 262 h 412"/>
                <a:gd name="T46" fmla="*/ 214 w 412"/>
                <a:gd name="T47" fmla="*/ 216 h 412"/>
                <a:gd name="T48" fmla="*/ 219 w 412"/>
                <a:gd name="T49" fmla="*/ 172 h 412"/>
                <a:gd name="T50" fmla="*/ 237 w 412"/>
                <a:gd name="T51" fmla="*/ 143 h 412"/>
                <a:gd name="T52" fmla="*/ 270 w 412"/>
                <a:gd name="T53" fmla="*/ 123 h 412"/>
                <a:gd name="T54" fmla="*/ 283 w 412"/>
                <a:gd name="T55" fmla="*/ 150 h 412"/>
                <a:gd name="T56" fmla="*/ 255 w 412"/>
                <a:gd name="T57" fmla="*/ 167 h 412"/>
                <a:gd name="T58" fmla="*/ 247 w 412"/>
                <a:gd name="T59" fmla="*/ 198 h 412"/>
                <a:gd name="T60" fmla="*/ 278 w 412"/>
                <a:gd name="T61" fmla="*/ 198 h 412"/>
                <a:gd name="T62" fmla="*/ 278 w 412"/>
                <a:gd name="T63" fmla="*/ 262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12" h="412">
                  <a:moveTo>
                    <a:pt x="206" y="0"/>
                  </a:moveTo>
                  <a:cubicBezTo>
                    <a:pt x="92" y="0"/>
                    <a:pt x="0" y="93"/>
                    <a:pt x="0" y="206"/>
                  </a:cubicBezTo>
                  <a:cubicBezTo>
                    <a:pt x="0" y="320"/>
                    <a:pt x="92" y="412"/>
                    <a:pt x="206" y="412"/>
                  </a:cubicBezTo>
                  <a:cubicBezTo>
                    <a:pt x="320" y="412"/>
                    <a:pt x="412" y="320"/>
                    <a:pt x="412" y="206"/>
                  </a:cubicBezTo>
                  <a:cubicBezTo>
                    <a:pt x="412" y="93"/>
                    <a:pt x="320" y="0"/>
                    <a:pt x="206" y="0"/>
                  </a:cubicBezTo>
                  <a:close/>
                  <a:moveTo>
                    <a:pt x="206" y="376"/>
                  </a:moveTo>
                  <a:cubicBezTo>
                    <a:pt x="112" y="376"/>
                    <a:pt x="36" y="300"/>
                    <a:pt x="36" y="206"/>
                  </a:cubicBezTo>
                  <a:cubicBezTo>
                    <a:pt x="36" y="112"/>
                    <a:pt x="112" y="36"/>
                    <a:pt x="206" y="36"/>
                  </a:cubicBezTo>
                  <a:cubicBezTo>
                    <a:pt x="300" y="36"/>
                    <a:pt x="376" y="112"/>
                    <a:pt x="376" y="206"/>
                  </a:cubicBezTo>
                  <a:cubicBezTo>
                    <a:pt x="376" y="300"/>
                    <a:pt x="300" y="376"/>
                    <a:pt x="206" y="376"/>
                  </a:cubicBezTo>
                  <a:close/>
                  <a:moveTo>
                    <a:pt x="189" y="262"/>
                  </a:moveTo>
                  <a:cubicBezTo>
                    <a:pt x="125" y="262"/>
                    <a:pt x="125" y="262"/>
                    <a:pt x="125" y="262"/>
                  </a:cubicBezTo>
                  <a:cubicBezTo>
                    <a:pt x="125" y="216"/>
                    <a:pt x="125" y="216"/>
                    <a:pt x="125" y="216"/>
                  </a:cubicBezTo>
                  <a:cubicBezTo>
                    <a:pt x="125" y="197"/>
                    <a:pt x="127" y="183"/>
                    <a:pt x="130" y="172"/>
                  </a:cubicBezTo>
                  <a:cubicBezTo>
                    <a:pt x="133" y="161"/>
                    <a:pt x="139" y="152"/>
                    <a:pt x="148" y="143"/>
                  </a:cubicBezTo>
                  <a:cubicBezTo>
                    <a:pt x="157" y="135"/>
                    <a:pt x="168" y="128"/>
                    <a:pt x="182" y="123"/>
                  </a:cubicBezTo>
                  <a:cubicBezTo>
                    <a:pt x="194" y="150"/>
                    <a:pt x="194" y="150"/>
                    <a:pt x="194" y="150"/>
                  </a:cubicBezTo>
                  <a:cubicBezTo>
                    <a:pt x="182" y="154"/>
                    <a:pt x="172" y="160"/>
                    <a:pt x="167" y="167"/>
                  </a:cubicBezTo>
                  <a:cubicBezTo>
                    <a:pt x="161" y="175"/>
                    <a:pt x="158" y="185"/>
                    <a:pt x="158" y="198"/>
                  </a:cubicBezTo>
                  <a:cubicBezTo>
                    <a:pt x="189" y="198"/>
                    <a:pt x="189" y="198"/>
                    <a:pt x="189" y="198"/>
                  </a:cubicBezTo>
                  <a:lnTo>
                    <a:pt x="189" y="262"/>
                  </a:lnTo>
                  <a:close/>
                  <a:moveTo>
                    <a:pt x="278" y="262"/>
                  </a:moveTo>
                  <a:cubicBezTo>
                    <a:pt x="214" y="262"/>
                    <a:pt x="214" y="262"/>
                    <a:pt x="214" y="262"/>
                  </a:cubicBezTo>
                  <a:cubicBezTo>
                    <a:pt x="214" y="216"/>
                    <a:pt x="214" y="216"/>
                    <a:pt x="214" y="216"/>
                  </a:cubicBezTo>
                  <a:cubicBezTo>
                    <a:pt x="214" y="197"/>
                    <a:pt x="215" y="182"/>
                    <a:pt x="219" y="172"/>
                  </a:cubicBezTo>
                  <a:cubicBezTo>
                    <a:pt x="222" y="161"/>
                    <a:pt x="228" y="152"/>
                    <a:pt x="237" y="143"/>
                  </a:cubicBezTo>
                  <a:cubicBezTo>
                    <a:pt x="246" y="135"/>
                    <a:pt x="257" y="128"/>
                    <a:pt x="270" y="123"/>
                  </a:cubicBezTo>
                  <a:cubicBezTo>
                    <a:pt x="283" y="150"/>
                    <a:pt x="283" y="150"/>
                    <a:pt x="283" y="150"/>
                  </a:cubicBezTo>
                  <a:cubicBezTo>
                    <a:pt x="270" y="154"/>
                    <a:pt x="261" y="160"/>
                    <a:pt x="255" y="167"/>
                  </a:cubicBezTo>
                  <a:cubicBezTo>
                    <a:pt x="250" y="175"/>
                    <a:pt x="247" y="185"/>
                    <a:pt x="247" y="198"/>
                  </a:cubicBezTo>
                  <a:cubicBezTo>
                    <a:pt x="278" y="198"/>
                    <a:pt x="278" y="198"/>
                    <a:pt x="278" y="198"/>
                  </a:cubicBezTo>
                  <a:lnTo>
                    <a:pt x="278" y="26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31" name="Picture 3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4982" y="5505441"/>
            <a:ext cx="1330737" cy="443301"/>
          </a:xfrm>
          <a:prstGeom prst="rect">
            <a:avLst/>
          </a:prstGeom>
        </p:spPr>
      </p:pic>
      <p:sp>
        <p:nvSpPr>
          <p:cNvPr id="28" name="TextBox slide number"/>
          <p:cNvSpPr txBox="1"/>
          <p:nvPr userDrawn="1"/>
        </p:nvSpPr>
        <p:spPr bwMode="white">
          <a:xfrm>
            <a:off x="11748700" y="6395205"/>
            <a:ext cx="440124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b="0" smtClean="0">
                <a:solidFill>
                  <a:schemeClr val="tx1"/>
                </a:solidFill>
              </a:rPr>
              <a:pPr lvl="0" algn="ctr"/>
              <a:t>‹#›</a:t>
            </a:fld>
            <a:endParaRPr lang="en-US" b="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61716489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Picture 5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3"/>
            <a:ext cx="12190412" cy="6857107"/>
          </a:xfrm>
          <a:prstGeom prst="rect">
            <a:avLst/>
          </a:prstGeom>
        </p:spPr>
      </p:pic>
      <p:sp>
        <p:nvSpPr>
          <p:cNvPr id="56" name="Title 16"/>
          <p:cNvSpPr>
            <a:spLocks noGrp="1"/>
          </p:cNvSpPr>
          <p:nvPr>
            <p:ph type="title" hasCustomPrompt="1"/>
          </p:nvPr>
        </p:nvSpPr>
        <p:spPr bwMode="gray">
          <a:xfrm>
            <a:off x="548640" y="2048256"/>
            <a:ext cx="8723376" cy="1581912"/>
          </a:xfrm>
          <a:prstGeom prst="rect">
            <a:avLst/>
          </a:prstGeom>
        </p:spPr>
        <p:txBody>
          <a:bodyPr lIns="0" tIns="60949" rIns="121899" bIns="60949" anchor="b" anchorCtr="0"/>
          <a:lstStyle>
            <a:lvl1pPr marL="0" algn="l" defTabSz="1218987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lang="en-US" sz="6000" b="0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 smtClean="0"/>
              <a:t>Click to edit text, two lines maximum</a:t>
            </a:r>
            <a:endParaRPr lang="en-US" dirty="0"/>
          </a:p>
        </p:txBody>
      </p:sp>
      <p:sp>
        <p:nvSpPr>
          <p:cNvPr id="62" name="Footer Placeholder 61"/>
          <p:cNvSpPr>
            <a:spLocks noGrp="1"/>
          </p:cNvSpPr>
          <p:nvPr>
            <p:ph type="ftr" sz="quarter" idx="10"/>
          </p:nvPr>
        </p:nvSpPr>
        <p:spPr>
          <a:xfrm>
            <a:off x="548640" y="6473952"/>
            <a:ext cx="3860800" cy="153888"/>
          </a:xfrm>
        </p:spPr>
        <p:txBody>
          <a:bodyPr lIns="0"/>
          <a:lstStyle>
            <a:lvl1pPr>
              <a:defRPr cap="none"/>
            </a:lvl1pPr>
          </a:lstStyle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2016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55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548640" y="4059936"/>
            <a:ext cx="8714232" cy="457200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b="0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subtitle placeholder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548640" y="4800600"/>
            <a:ext cx="6409944" cy="51206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sz="160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66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9815120" y="3464892"/>
            <a:ext cx="1200544" cy="1199183"/>
          </a:xfrm>
          <a:prstGeom prst="rect">
            <a:avLst/>
          </a:prstGeom>
          <a:ln w="38100">
            <a:noFill/>
          </a:ln>
          <a:effectLst/>
        </p:spPr>
        <p:txBody>
          <a:bodyPr/>
          <a:lstStyle>
            <a:lvl1pPr>
              <a:defRPr sz="1000"/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Click icon to add picture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7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9158288" y="4770438"/>
            <a:ext cx="1689100" cy="198437"/>
          </a:xfrm>
          <a:prstGeom prst="rect">
            <a:avLst/>
          </a:prstGeom>
        </p:spPr>
        <p:txBody>
          <a:bodyPr lIns="0" tIns="45720" rIns="45720"/>
          <a:lstStyle>
            <a:lvl1pPr marL="0" indent="0" algn="r">
              <a:buFontTx/>
              <a:buNone/>
              <a:defRPr sz="1100"/>
            </a:lvl1pPr>
            <a:lvl2pPr marL="341313" indent="0" algn="r">
              <a:buFontTx/>
              <a:buNone/>
              <a:defRPr sz="1100"/>
            </a:lvl2pPr>
            <a:lvl3pPr marL="679450" indent="0" algn="r">
              <a:buFontTx/>
              <a:buNone/>
              <a:defRPr sz="1100"/>
            </a:lvl3pPr>
            <a:lvl4pPr marL="966787" indent="0" algn="r">
              <a:buFontTx/>
              <a:buNone/>
              <a:defRPr sz="1100"/>
            </a:lvl4pPr>
            <a:lvl5pPr marL="1146175" indent="0" algn="r">
              <a:buFontTx/>
              <a:buNone/>
              <a:defRPr sz="1100"/>
            </a:lvl5pPr>
          </a:lstStyle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@</a:t>
            </a:r>
            <a:r>
              <a:rPr kumimoji="0" lang="en-US" sz="1100" b="0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twitterhandle</a:t>
            </a: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grpSp>
        <p:nvGrpSpPr>
          <p:cNvPr id="68" name="Group 67"/>
          <p:cNvGrpSpPr/>
          <p:nvPr userDrawn="1"/>
        </p:nvGrpSpPr>
        <p:grpSpPr>
          <a:xfrm>
            <a:off x="9815120" y="4664439"/>
            <a:ext cx="1200544" cy="305126"/>
            <a:chOff x="9815120" y="4664439"/>
            <a:chExt cx="1200544" cy="305126"/>
          </a:xfrm>
          <a:solidFill>
            <a:srgbClr val="4AC0E0"/>
          </a:solidFill>
        </p:grpSpPr>
        <p:sp>
          <p:nvSpPr>
            <p:cNvPr id="69" name="Rectangle 68"/>
            <p:cNvSpPr/>
            <p:nvPr userDrawn="1"/>
          </p:nvSpPr>
          <p:spPr bwMode="black">
            <a:xfrm>
              <a:off x="9815120" y="4664439"/>
              <a:ext cx="1200544" cy="106726"/>
            </a:xfrm>
            <a:prstGeom prst="rect">
              <a:avLst/>
            </a:prstGeom>
            <a:grpFill/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0" name="Rectangle 45"/>
            <p:cNvSpPr/>
            <p:nvPr userDrawn="1"/>
          </p:nvSpPr>
          <p:spPr bwMode="black">
            <a:xfrm>
              <a:off x="10853530" y="4771165"/>
              <a:ext cx="162133" cy="198400"/>
            </a:xfrm>
            <a:custGeom>
              <a:avLst/>
              <a:gdLst>
                <a:gd name="connsiteX0" fmla="*/ 0 w 1200544"/>
                <a:gd name="connsiteY0" fmla="*/ 0 h 106726"/>
                <a:gd name="connsiteX1" fmla="*/ 1200544 w 1200544"/>
                <a:gd name="connsiteY1" fmla="*/ 0 h 106726"/>
                <a:gd name="connsiteX2" fmla="*/ 1200544 w 1200544"/>
                <a:gd name="connsiteY2" fmla="*/ 106726 h 106726"/>
                <a:gd name="connsiteX3" fmla="*/ 0 w 1200544"/>
                <a:gd name="connsiteY3" fmla="*/ 106726 h 106726"/>
                <a:gd name="connsiteX4" fmla="*/ 0 w 1200544"/>
                <a:gd name="connsiteY4" fmla="*/ 0 h 106726"/>
                <a:gd name="connsiteX0" fmla="*/ 0 w 1200544"/>
                <a:gd name="connsiteY0" fmla="*/ 0 h 106726"/>
                <a:gd name="connsiteX1" fmla="*/ 1200544 w 1200544"/>
                <a:gd name="connsiteY1" fmla="*/ 0 h 106726"/>
                <a:gd name="connsiteX2" fmla="*/ 0 w 1200544"/>
                <a:gd name="connsiteY2" fmla="*/ 106726 h 106726"/>
                <a:gd name="connsiteX3" fmla="*/ 0 w 1200544"/>
                <a:gd name="connsiteY3" fmla="*/ 0 h 106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544" h="106726">
                  <a:moveTo>
                    <a:pt x="0" y="0"/>
                  </a:moveTo>
                  <a:lnTo>
                    <a:pt x="1200544" y="0"/>
                  </a:lnTo>
                  <a:lnTo>
                    <a:pt x="0" y="10672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54" name="Rectangle 53"/>
          <p:cNvSpPr/>
          <p:nvPr userDrawn="1"/>
        </p:nvSpPr>
        <p:spPr bwMode="black">
          <a:xfrm>
            <a:off x="548640" y="4557713"/>
            <a:ext cx="1097683" cy="1067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3" name="Straight Connector 62"/>
          <p:cNvCxnSpPr/>
          <p:nvPr userDrawn="1"/>
        </p:nvCxnSpPr>
        <p:spPr>
          <a:xfrm>
            <a:off x="548640" y="4664439"/>
            <a:ext cx="10419093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5" name="Picture 6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0444977" y="2920589"/>
            <a:ext cx="2616181" cy="871514"/>
          </a:xfrm>
          <a:prstGeom prst="rect">
            <a:avLst/>
          </a:prstGeom>
        </p:spPr>
      </p:pic>
      <p:pic>
        <p:nvPicPr>
          <p:cNvPr id="71" name="Picture 6" descr="C:\Users\kathyp\Documents\00_Brand-Resources\Multimode Elements\Multimode Icons\PNG\Multimode-Icon_STAND-Tablet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7573" y="5468108"/>
            <a:ext cx="311886" cy="31188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" name="Oval 71"/>
          <p:cNvSpPr/>
          <p:nvPr userDrawn="1"/>
        </p:nvSpPr>
        <p:spPr>
          <a:xfrm>
            <a:off x="3460129" y="5468108"/>
            <a:ext cx="310896" cy="310896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dirty="0" smtClean="0"/>
          </a:p>
        </p:txBody>
      </p:sp>
      <p:pic>
        <p:nvPicPr>
          <p:cNvPr id="73" name="Picture 3" descr="C:\Users\kathyp\Documents\00_Brand-Resources\Multimode Elements\Multimode Icons\PNG\Multimode-Icon_HOLD.png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2717" y="5468108"/>
            <a:ext cx="311886" cy="31188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4" name="Oval 73"/>
          <p:cNvSpPr/>
          <p:nvPr userDrawn="1"/>
        </p:nvSpPr>
        <p:spPr>
          <a:xfrm>
            <a:off x="2364346" y="5468108"/>
            <a:ext cx="310896" cy="31089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dirty="0" smtClean="0"/>
          </a:p>
        </p:txBody>
      </p:sp>
      <p:pic>
        <p:nvPicPr>
          <p:cNvPr id="75" name="Picture 9" descr="C:\Users\kathyp\Documents\00_Brand-Resources\Multimode Elements\Multimode Icons\PNG\Multimode-Icon_TENT.png"/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7211" y="5468108"/>
            <a:ext cx="311886" cy="31188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6" name="Oval 75"/>
          <p:cNvSpPr/>
          <p:nvPr userDrawn="1"/>
        </p:nvSpPr>
        <p:spPr>
          <a:xfrm>
            <a:off x="6307302" y="5468108"/>
            <a:ext cx="310896" cy="310896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dirty="0" smtClean="0"/>
          </a:p>
        </p:txBody>
      </p:sp>
      <p:sp>
        <p:nvSpPr>
          <p:cNvPr id="77" name="Oval 76"/>
          <p:cNvSpPr/>
          <p:nvPr userDrawn="1"/>
        </p:nvSpPr>
        <p:spPr>
          <a:xfrm>
            <a:off x="597030" y="5468108"/>
            <a:ext cx="310896" cy="31089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dirty="0" smtClean="0"/>
          </a:p>
        </p:txBody>
      </p:sp>
      <p:pic>
        <p:nvPicPr>
          <p:cNvPr id="78" name="Picture 5"/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5212" y="5515986"/>
            <a:ext cx="214533" cy="215141"/>
          </a:xfrm>
          <a:prstGeom prst="rect">
            <a:avLst/>
          </a:prstGeom>
          <a:noFill/>
        </p:spPr>
      </p:pic>
      <p:grpSp>
        <p:nvGrpSpPr>
          <p:cNvPr id="79" name="Group 78"/>
          <p:cNvGrpSpPr/>
          <p:nvPr userDrawn="1"/>
        </p:nvGrpSpPr>
        <p:grpSpPr>
          <a:xfrm>
            <a:off x="5236131" y="5463092"/>
            <a:ext cx="310896" cy="315912"/>
            <a:chOff x="5236131" y="5463092"/>
            <a:chExt cx="310896" cy="315912"/>
          </a:xfrm>
        </p:grpSpPr>
        <p:sp>
          <p:nvSpPr>
            <p:cNvPr id="80" name="Oval 79"/>
            <p:cNvSpPr/>
            <p:nvPr userDrawn="1"/>
          </p:nvSpPr>
          <p:spPr>
            <a:xfrm>
              <a:off x="5236131" y="5468108"/>
              <a:ext cx="310896" cy="31089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dirty="0" smtClean="0"/>
            </a:p>
          </p:txBody>
        </p:sp>
        <p:pic>
          <p:nvPicPr>
            <p:cNvPr id="81" name="Picture 8" descr="C:\Users\yhwang\Desktop\WW Design\Multimode Icons\think_light-01.png"/>
            <p:cNvPicPr>
              <a:picLocks noChangeAspect="1" noChangeArrowheads="1"/>
            </p:cNvPicPr>
            <p:nvPr userDrawn="1"/>
          </p:nvPicPr>
          <p:blipFill>
            <a:blip r:embed="rId8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36131" y="5463092"/>
              <a:ext cx="310896" cy="310896"/>
            </a:xfrm>
            <a:prstGeom prst="rect">
              <a:avLst/>
            </a:prstGeom>
            <a:noFill/>
          </p:spPr>
        </p:pic>
      </p:grpSp>
      <p:grpSp>
        <p:nvGrpSpPr>
          <p:cNvPr id="82" name="Group 81"/>
          <p:cNvGrpSpPr/>
          <p:nvPr userDrawn="1"/>
        </p:nvGrpSpPr>
        <p:grpSpPr>
          <a:xfrm>
            <a:off x="1304766" y="5468108"/>
            <a:ext cx="310896" cy="310896"/>
            <a:chOff x="4523337" y="5468108"/>
            <a:chExt cx="310896" cy="310896"/>
          </a:xfrm>
        </p:grpSpPr>
        <p:sp>
          <p:nvSpPr>
            <p:cNvPr id="83" name="Oval 82"/>
            <p:cNvSpPr/>
            <p:nvPr userDrawn="1"/>
          </p:nvSpPr>
          <p:spPr>
            <a:xfrm>
              <a:off x="4523337" y="5468108"/>
              <a:ext cx="310896" cy="310896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dirty="0" smtClean="0"/>
            </a:p>
          </p:txBody>
        </p:sp>
        <p:pic>
          <p:nvPicPr>
            <p:cNvPr id="84" name="Picture 7" descr="C:\Users\yhwang\Desktop\WW Design\Multimode Icons\server-01.png"/>
            <p:cNvPicPr>
              <a:picLocks noChangeAspect="1" noChangeArrowheads="1"/>
            </p:cNvPicPr>
            <p:nvPr userDrawn="1"/>
          </p:nvPicPr>
          <p:blipFill>
            <a:blip r:embed="rId9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23337" y="5468108"/>
              <a:ext cx="310896" cy="310896"/>
            </a:xfrm>
            <a:prstGeom prst="rect">
              <a:avLst/>
            </a:prstGeom>
            <a:noFill/>
          </p:spPr>
        </p:pic>
      </p:grpSp>
      <p:grpSp>
        <p:nvGrpSpPr>
          <p:cNvPr id="85" name="Group 84"/>
          <p:cNvGrpSpPr/>
          <p:nvPr userDrawn="1"/>
        </p:nvGrpSpPr>
        <p:grpSpPr>
          <a:xfrm>
            <a:off x="4495905" y="5442941"/>
            <a:ext cx="365760" cy="365760"/>
            <a:chOff x="2355828" y="5442941"/>
            <a:chExt cx="365760" cy="365760"/>
          </a:xfrm>
        </p:grpSpPr>
        <p:sp>
          <p:nvSpPr>
            <p:cNvPr id="86" name="Oval 85"/>
            <p:cNvSpPr/>
            <p:nvPr userDrawn="1"/>
          </p:nvSpPr>
          <p:spPr>
            <a:xfrm>
              <a:off x="2380995" y="5468108"/>
              <a:ext cx="310896" cy="31089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dirty="0" smtClean="0"/>
            </a:p>
          </p:txBody>
        </p:sp>
        <p:pic>
          <p:nvPicPr>
            <p:cNvPr id="87" name="Picture 2" descr="C:\Users\yhwang\Desktop\WW Design\Multimode Icons\chain-01.png"/>
            <p:cNvPicPr>
              <a:picLocks noChangeAspect="1" noChangeArrowheads="1"/>
            </p:cNvPicPr>
            <p:nvPr userDrawn="1"/>
          </p:nvPicPr>
          <p:blipFill>
            <a:blip r:embed="rId10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55828" y="5442941"/>
              <a:ext cx="365760" cy="365760"/>
            </a:xfrm>
            <a:prstGeom prst="rect">
              <a:avLst/>
            </a:prstGeom>
            <a:noFill/>
          </p:spPr>
        </p:pic>
      </p:grpSp>
      <p:pic>
        <p:nvPicPr>
          <p:cNvPr id="88" name="Picture 4" descr="C:\Users\kathyp\Documents\00_Brand-Resources\Multimode Elements\Multimode Icons\PNG\Multimode-Icon_LAPTOP.png"/>
          <p:cNvPicPr>
            <a:picLocks noChangeAspect="1" noChangeArrowheads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5465" y="5468108"/>
            <a:ext cx="311886" cy="31188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" name="Picture 5" descr="C:\Users\kathyp\Documents\00_Brand-Resources\Multimode Elements\Multimode Icons\PNG\Multimode-Icon_STAND.png"/>
          <p:cNvPicPr>
            <a:picLocks noChangeAspect="1" noChangeArrowheads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7392" y="5468108"/>
            <a:ext cx="311886" cy="31188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" name="Picture 8" descr="C:\Users\kathyp\Documents\00_Brand-Resources\Multimode Elements\Multimode Icons\PNG\Multimode-Icon_TABLET.png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5950" y="5468108"/>
            <a:ext cx="311886" cy="31188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1" name="Group 90"/>
          <p:cNvGrpSpPr/>
          <p:nvPr userDrawn="1"/>
        </p:nvGrpSpPr>
        <p:grpSpPr>
          <a:xfrm>
            <a:off x="2024598" y="5468108"/>
            <a:ext cx="310896" cy="310896"/>
            <a:chOff x="2024598" y="5468108"/>
            <a:chExt cx="310896" cy="310896"/>
          </a:xfrm>
        </p:grpSpPr>
        <p:sp>
          <p:nvSpPr>
            <p:cNvPr id="92" name="Oval 91"/>
            <p:cNvSpPr/>
            <p:nvPr userDrawn="1"/>
          </p:nvSpPr>
          <p:spPr>
            <a:xfrm>
              <a:off x="2024598" y="5468108"/>
              <a:ext cx="310896" cy="31089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dirty="0" smtClean="0"/>
            </a:p>
          </p:txBody>
        </p:sp>
        <p:pic>
          <p:nvPicPr>
            <p:cNvPr id="93" name="Picture 92"/>
            <p:cNvPicPr>
              <a:picLocks noChangeAspect="1"/>
            </p:cNvPicPr>
            <p:nvPr userDrawn="1"/>
          </p:nvPicPr>
          <p:blipFill>
            <a:blip r:embed="rId14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18814" y="5509256"/>
              <a:ext cx="122464" cy="228600"/>
            </a:xfrm>
            <a:prstGeom prst="rect">
              <a:avLst/>
            </a:prstGeom>
          </p:spPr>
        </p:pic>
      </p:grpSp>
      <p:grpSp>
        <p:nvGrpSpPr>
          <p:cNvPr id="94" name="Group 93"/>
          <p:cNvGrpSpPr/>
          <p:nvPr userDrawn="1"/>
        </p:nvGrpSpPr>
        <p:grpSpPr>
          <a:xfrm>
            <a:off x="4879734" y="5468108"/>
            <a:ext cx="310896" cy="310896"/>
            <a:chOff x="4879734" y="5468108"/>
            <a:chExt cx="310896" cy="310896"/>
          </a:xfrm>
        </p:grpSpPr>
        <p:sp>
          <p:nvSpPr>
            <p:cNvPr id="95" name="Oval 94"/>
            <p:cNvSpPr/>
            <p:nvPr userDrawn="1"/>
          </p:nvSpPr>
          <p:spPr>
            <a:xfrm>
              <a:off x="4879734" y="5468108"/>
              <a:ext cx="310896" cy="310896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dirty="0" smtClean="0"/>
            </a:p>
          </p:txBody>
        </p:sp>
        <p:pic>
          <p:nvPicPr>
            <p:cNvPr id="96" name="Picture 6"/>
            <p:cNvPicPr>
              <a:picLocks noChangeAspect="1" noChangeArrowheads="1"/>
            </p:cNvPicPr>
            <p:nvPr userDrawn="1"/>
          </p:nvPicPr>
          <p:blipFill>
            <a:blip r:embed="rId15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935867" y="5521169"/>
              <a:ext cx="196609" cy="194742"/>
            </a:xfrm>
            <a:prstGeom prst="rect">
              <a:avLst/>
            </a:prstGeom>
            <a:noFill/>
          </p:spPr>
        </p:pic>
      </p:grpSp>
      <p:grpSp>
        <p:nvGrpSpPr>
          <p:cNvPr id="97" name="Group 96"/>
          <p:cNvGrpSpPr/>
          <p:nvPr userDrawn="1"/>
        </p:nvGrpSpPr>
        <p:grpSpPr>
          <a:xfrm>
            <a:off x="5949915" y="5468108"/>
            <a:ext cx="310896" cy="310896"/>
            <a:chOff x="5949915" y="5468108"/>
            <a:chExt cx="310896" cy="310896"/>
          </a:xfrm>
        </p:grpSpPr>
        <p:sp>
          <p:nvSpPr>
            <p:cNvPr id="98" name="Oval 97"/>
            <p:cNvSpPr/>
            <p:nvPr userDrawn="1"/>
          </p:nvSpPr>
          <p:spPr>
            <a:xfrm>
              <a:off x="5949915" y="5468108"/>
              <a:ext cx="310896" cy="310896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dirty="0" smtClean="0"/>
            </a:p>
          </p:txBody>
        </p:sp>
        <p:pic>
          <p:nvPicPr>
            <p:cNvPr id="99" name="Picture 8"/>
            <p:cNvPicPr>
              <a:picLocks noChangeAspect="1" noChangeArrowheads="1"/>
            </p:cNvPicPr>
            <p:nvPr userDrawn="1"/>
          </p:nvPicPr>
          <p:blipFill>
            <a:blip r:embed="rId16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007100" y="5527072"/>
              <a:ext cx="185758" cy="188431"/>
            </a:xfrm>
            <a:prstGeom prst="rect">
              <a:avLst/>
            </a:prstGeom>
            <a:noFill/>
          </p:spPr>
        </p:pic>
      </p:grpSp>
      <p:grpSp>
        <p:nvGrpSpPr>
          <p:cNvPr id="100" name="Group 99"/>
          <p:cNvGrpSpPr/>
          <p:nvPr userDrawn="1"/>
        </p:nvGrpSpPr>
        <p:grpSpPr>
          <a:xfrm>
            <a:off x="3094779" y="5468108"/>
            <a:ext cx="311523" cy="315559"/>
            <a:chOff x="3094779" y="5468108"/>
            <a:chExt cx="311523" cy="315559"/>
          </a:xfrm>
        </p:grpSpPr>
        <p:sp>
          <p:nvSpPr>
            <p:cNvPr id="101" name="Oval 100"/>
            <p:cNvSpPr/>
            <p:nvPr userDrawn="1"/>
          </p:nvSpPr>
          <p:spPr>
            <a:xfrm>
              <a:off x="3094779" y="5468108"/>
              <a:ext cx="310896" cy="310896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dirty="0" smtClean="0"/>
            </a:p>
          </p:txBody>
        </p:sp>
        <p:pic>
          <p:nvPicPr>
            <p:cNvPr id="102" name="Picture 6" descr="C:\Users\yhwang\Desktop\WW Design\Multimode Icons\network-01.png"/>
            <p:cNvPicPr>
              <a:picLocks noChangeAspect="1" noChangeArrowheads="1"/>
            </p:cNvPicPr>
            <p:nvPr userDrawn="1"/>
          </p:nvPicPr>
          <p:blipFill>
            <a:blip r:embed="rId17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95406" y="5472771"/>
              <a:ext cx="310896" cy="310896"/>
            </a:xfrm>
            <a:prstGeom prst="rect">
              <a:avLst/>
            </a:prstGeom>
            <a:noFill/>
          </p:spPr>
        </p:pic>
      </p:grpSp>
      <p:sp>
        <p:nvSpPr>
          <p:cNvPr id="125" name="Oval 124"/>
          <p:cNvSpPr/>
          <p:nvPr userDrawn="1"/>
        </p:nvSpPr>
        <p:spPr>
          <a:xfrm>
            <a:off x="953427" y="5468108"/>
            <a:ext cx="310896" cy="310896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dirty="0" smtClean="0"/>
          </a:p>
        </p:txBody>
      </p:sp>
      <p:pic>
        <p:nvPicPr>
          <p:cNvPr id="126" name="Picture 5"/>
          <p:cNvPicPr>
            <a:picLocks noChangeAspect="1" noChangeArrowheads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06777" y="5515986"/>
            <a:ext cx="204196" cy="215141"/>
          </a:xfrm>
          <a:prstGeom prst="rect">
            <a:avLst/>
          </a:prstGeom>
          <a:noFill/>
        </p:spPr>
      </p:pic>
      <p:pic>
        <p:nvPicPr>
          <p:cNvPr id="127" name="Picture 5"/>
          <p:cNvPicPr>
            <a:picLocks noChangeAspect="1" noChangeArrowheads="1"/>
          </p:cNvPicPr>
          <p:nvPr userDrawn="1"/>
        </p:nvPicPr>
        <p:blipFill>
          <a:blip r:embed="rId19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97858" y="5540155"/>
            <a:ext cx="238430" cy="145035"/>
          </a:xfrm>
          <a:prstGeom prst="rect">
            <a:avLst/>
          </a:prstGeom>
          <a:noFill/>
        </p:spPr>
      </p:pic>
      <p:pic>
        <p:nvPicPr>
          <p:cNvPr id="128" name="Picture 5"/>
          <p:cNvPicPr>
            <a:picLocks noChangeAspect="1" noChangeArrowheads="1"/>
          </p:cNvPicPr>
          <p:nvPr userDrawn="1"/>
        </p:nvPicPr>
        <p:blipFill>
          <a:blip r:embed="rId20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16727" y="5508038"/>
            <a:ext cx="197701" cy="197481"/>
          </a:xfrm>
          <a:prstGeom prst="rect">
            <a:avLst/>
          </a:prstGeom>
          <a:noFill/>
        </p:spPr>
      </p:pic>
      <p:pic>
        <p:nvPicPr>
          <p:cNvPr id="129" name="Picture 5"/>
          <p:cNvPicPr>
            <a:picLocks noChangeAspect="1" noChangeArrowheads="1"/>
          </p:cNvPicPr>
          <p:nvPr userDrawn="1"/>
        </p:nvPicPr>
        <p:blipFill>
          <a:blip r:embed="rId21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45757" y="5552717"/>
            <a:ext cx="233986" cy="16584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366056635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ayout - GREE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 userDrawn="1"/>
        </p:nvSpPr>
        <p:spPr>
          <a:xfrm>
            <a:off x="0" y="893"/>
            <a:ext cx="12188825" cy="6857107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 userDrawn="1"/>
        </p:nvSpPr>
        <p:spPr>
          <a:xfrm>
            <a:off x="0" y="4639112"/>
            <a:ext cx="12188825" cy="2219160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2016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grpSp>
        <p:nvGrpSpPr>
          <p:cNvPr id="8" name="Group 7"/>
          <p:cNvGrpSpPr/>
          <p:nvPr userDrawn="1"/>
        </p:nvGrpSpPr>
        <p:grpSpPr bwMode="gray">
          <a:xfrm>
            <a:off x="1828170" y="993484"/>
            <a:ext cx="8535661" cy="4341742"/>
            <a:chOff x="1828170" y="1258957"/>
            <a:chExt cx="8535661" cy="4341742"/>
          </a:xfrm>
        </p:grpSpPr>
        <p:sp>
          <p:nvSpPr>
            <p:cNvPr id="9" name="Freeform 9"/>
            <p:cNvSpPr>
              <a:spLocks/>
            </p:cNvSpPr>
            <p:nvPr userDrawn="1"/>
          </p:nvSpPr>
          <p:spPr bwMode="gray">
            <a:xfrm>
              <a:off x="5610226" y="4994274"/>
              <a:ext cx="974725" cy="606425"/>
            </a:xfrm>
            <a:custGeom>
              <a:avLst/>
              <a:gdLst>
                <a:gd name="T0" fmla="*/ 122 w 257"/>
                <a:gd name="T1" fmla="*/ 155 h 159"/>
                <a:gd name="T2" fmla="*/ 4 w 257"/>
                <a:gd name="T3" fmla="*/ 12 h 159"/>
                <a:gd name="T4" fmla="*/ 10 w 257"/>
                <a:gd name="T5" fmla="*/ 0 h 159"/>
                <a:gd name="T6" fmla="*/ 247 w 257"/>
                <a:gd name="T7" fmla="*/ 0 h 159"/>
                <a:gd name="T8" fmla="*/ 253 w 257"/>
                <a:gd name="T9" fmla="*/ 12 h 159"/>
                <a:gd name="T10" fmla="*/ 134 w 257"/>
                <a:gd name="T11" fmla="*/ 155 h 159"/>
                <a:gd name="T12" fmla="*/ 122 w 257"/>
                <a:gd name="T13" fmla="*/ 155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7" h="159">
                  <a:moveTo>
                    <a:pt x="122" y="155"/>
                  </a:moveTo>
                  <a:cubicBezTo>
                    <a:pt x="4" y="12"/>
                    <a:pt x="4" y="12"/>
                    <a:pt x="4" y="12"/>
                  </a:cubicBezTo>
                  <a:cubicBezTo>
                    <a:pt x="0" y="7"/>
                    <a:pt x="3" y="0"/>
                    <a:pt x="10" y="0"/>
                  </a:cubicBezTo>
                  <a:cubicBezTo>
                    <a:pt x="247" y="0"/>
                    <a:pt x="247" y="0"/>
                    <a:pt x="247" y="0"/>
                  </a:cubicBezTo>
                  <a:cubicBezTo>
                    <a:pt x="253" y="0"/>
                    <a:pt x="257" y="7"/>
                    <a:pt x="253" y="12"/>
                  </a:cubicBezTo>
                  <a:cubicBezTo>
                    <a:pt x="134" y="155"/>
                    <a:pt x="134" y="155"/>
                    <a:pt x="134" y="155"/>
                  </a:cubicBezTo>
                  <a:cubicBezTo>
                    <a:pt x="131" y="159"/>
                    <a:pt x="125" y="159"/>
                    <a:pt x="122" y="15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Rounded Rectangle 9"/>
            <p:cNvSpPr/>
            <p:nvPr userDrawn="1"/>
          </p:nvSpPr>
          <p:spPr bwMode="gray">
            <a:xfrm>
              <a:off x="1828170" y="1258957"/>
              <a:ext cx="8535661" cy="3893151"/>
            </a:xfrm>
            <a:prstGeom prst="roundRect">
              <a:avLst>
                <a:gd name="adj" fmla="val 5437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5" name="Text Placeholder 107"/>
          <p:cNvSpPr>
            <a:spLocks noGrp="1"/>
          </p:cNvSpPr>
          <p:nvPr>
            <p:ph type="body" sz="quarter" idx="18" hasCustomPrompt="1"/>
          </p:nvPr>
        </p:nvSpPr>
        <p:spPr bwMode="white">
          <a:xfrm>
            <a:off x="2042663" y="1276349"/>
            <a:ext cx="8106674" cy="324264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3600">
                <a:solidFill>
                  <a:schemeClr val="bg1"/>
                </a:solidFill>
              </a:defRPr>
            </a:lvl1pPr>
            <a:lvl2pPr marL="341313" indent="0" algn="ctr">
              <a:buNone/>
              <a:defRPr>
                <a:solidFill>
                  <a:schemeClr val="bg1"/>
                </a:solidFill>
              </a:defRPr>
            </a:lvl2pPr>
            <a:lvl3pPr marL="679450" indent="0" algn="ctr">
              <a:buNone/>
              <a:defRPr>
                <a:solidFill>
                  <a:schemeClr val="bg1"/>
                </a:solidFill>
              </a:defRPr>
            </a:lvl3pPr>
            <a:lvl4pPr marL="966787" indent="0" algn="ctr">
              <a:buNone/>
              <a:defRPr>
                <a:solidFill>
                  <a:schemeClr val="bg1"/>
                </a:solidFill>
              </a:defRPr>
            </a:lvl4pPr>
            <a:lvl5pPr marL="1146175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quote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6013481"/>
            <a:ext cx="10058400" cy="681925"/>
          </a:xfrm>
          <a:prstGeom prst="rect">
            <a:avLst/>
          </a:prstGeom>
        </p:spPr>
      </p:pic>
      <p:sp>
        <p:nvSpPr>
          <p:cNvPr id="17" name="Text Placeholder 110"/>
          <p:cNvSpPr>
            <a:spLocks noGrp="1"/>
          </p:cNvSpPr>
          <p:nvPr>
            <p:ph type="body" sz="quarter" idx="19" hasCustomPrompt="1"/>
          </p:nvPr>
        </p:nvSpPr>
        <p:spPr>
          <a:xfrm>
            <a:off x="2042663" y="5555972"/>
            <a:ext cx="8106674" cy="8763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tx1"/>
                </a:solidFill>
              </a:defRPr>
            </a:lvl1pPr>
            <a:lvl2pPr marL="341313" indent="0">
              <a:buNone/>
              <a:defRPr/>
            </a:lvl2pPr>
            <a:lvl3pPr marL="679450" indent="0">
              <a:buNone/>
              <a:defRPr/>
            </a:lvl3pPr>
            <a:lvl4pPr marL="966787" indent="0">
              <a:buNone/>
              <a:defRPr/>
            </a:lvl4pPr>
            <a:lvl5pPr marL="1146175" indent="0">
              <a:buNone/>
              <a:defRPr/>
            </a:lvl5pPr>
          </a:lstStyle>
          <a:p>
            <a:pPr lvl="0"/>
            <a:r>
              <a:rPr lang="en-US" dirty="0" smtClean="0"/>
              <a:t>Click to edit quote source</a:t>
            </a:r>
            <a:endParaRPr lang="en-US" dirty="0"/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5800725" y="4633135"/>
            <a:ext cx="590550" cy="104775"/>
            <a:chOff x="5738813" y="4606631"/>
            <a:chExt cx="590550" cy="104775"/>
          </a:xfrm>
          <a:solidFill>
            <a:schemeClr val="accent4"/>
          </a:solidFill>
        </p:grpSpPr>
        <p:sp>
          <p:nvSpPr>
            <p:cNvPr id="19" name="Oval 18"/>
            <p:cNvSpPr/>
            <p:nvPr userDrawn="1"/>
          </p:nvSpPr>
          <p:spPr>
            <a:xfrm>
              <a:off x="5738813" y="4606631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 userDrawn="1"/>
          </p:nvSpPr>
          <p:spPr>
            <a:xfrm>
              <a:off x="5981700" y="4606631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 userDrawn="1"/>
          </p:nvSpPr>
          <p:spPr>
            <a:xfrm>
              <a:off x="6224588" y="4606631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23" name="Group 22"/>
          <p:cNvGrpSpPr/>
          <p:nvPr userDrawn="1"/>
        </p:nvGrpSpPr>
        <p:grpSpPr bwMode="gray">
          <a:xfrm>
            <a:off x="5853433" y="734066"/>
            <a:ext cx="485134" cy="485134"/>
            <a:chOff x="5853433" y="734066"/>
            <a:chExt cx="485134" cy="485134"/>
          </a:xfrm>
        </p:grpSpPr>
        <p:sp>
          <p:nvSpPr>
            <p:cNvPr id="24" name="Oval 23"/>
            <p:cNvSpPr/>
            <p:nvPr userDrawn="1"/>
          </p:nvSpPr>
          <p:spPr bwMode="gray">
            <a:xfrm>
              <a:off x="5886450" y="767634"/>
              <a:ext cx="419098" cy="41909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dirty="0" smtClean="0"/>
            </a:p>
          </p:txBody>
        </p:sp>
        <p:sp>
          <p:nvSpPr>
            <p:cNvPr id="25" name="Freeform 9"/>
            <p:cNvSpPr>
              <a:spLocks noEditPoints="1"/>
            </p:cNvSpPr>
            <p:nvPr userDrawn="1"/>
          </p:nvSpPr>
          <p:spPr bwMode="gray">
            <a:xfrm>
              <a:off x="5853433" y="734066"/>
              <a:ext cx="485134" cy="485134"/>
            </a:xfrm>
            <a:custGeom>
              <a:avLst/>
              <a:gdLst>
                <a:gd name="T0" fmla="*/ 206 w 412"/>
                <a:gd name="T1" fmla="*/ 0 h 412"/>
                <a:gd name="T2" fmla="*/ 0 w 412"/>
                <a:gd name="T3" fmla="*/ 206 h 412"/>
                <a:gd name="T4" fmla="*/ 206 w 412"/>
                <a:gd name="T5" fmla="*/ 412 h 412"/>
                <a:gd name="T6" fmla="*/ 412 w 412"/>
                <a:gd name="T7" fmla="*/ 206 h 412"/>
                <a:gd name="T8" fmla="*/ 206 w 412"/>
                <a:gd name="T9" fmla="*/ 0 h 412"/>
                <a:gd name="T10" fmla="*/ 206 w 412"/>
                <a:gd name="T11" fmla="*/ 376 h 412"/>
                <a:gd name="T12" fmla="*/ 36 w 412"/>
                <a:gd name="T13" fmla="*/ 206 h 412"/>
                <a:gd name="T14" fmla="*/ 206 w 412"/>
                <a:gd name="T15" fmla="*/ 36 h 412"/>
                <a:gd name="T16" fmla="*/ 376 w 412"/>
                <a:gd name="T17" fmla="*/ 206 h 412"/>
                <a:gd name="T18" fmla="*/ 206 w 412"/>
                <a:gd name="T19" fmla="*/ 376 h 412"/>
                <a:gd name="T20" fmla="*/ 189 w 412"/>
                <a:gd name="T21" fmla="*/ 262 h 412"/>
                <a:gd name="T22" fmla="*/ 125 w 412"/>
                <a:gd name="T23" fmla="*/ 262 h 412"/>
                <a:gd name="T24" fmla="*/ 125 w 412"/>
                <a:gd name="T25" fmla="*/ 216 h 412"/>
                <a:gd name="T26" fmla="*/ 130 w 412"/>
                <a:gd name="T27" fmla="*/ 172 h 412"/>
                <a:gd name="T28" fmla="*/ 148 w 412"/>
                <a:gd name="T29" fmla="*/ 143 h 412"/>
                <a:gd name="T30" fmla="*/ 182 w 412"/>
                <a:gd name="T31" fmla="*/ 123 h 412"/>
                <a:gd name="T32" fmla="*/ 194 w 412"/>
                <a:gd name="T33" fmla="*/ 150 h 412"/>
                <a:gd name="T34" fmla="*/ 167 w 412"/>
                <a:gd name="T35" fmla="*/ 167 h 412"/>
                <a:gd name="T36" fmla="*/ 158 w 412"/>
                <a:gd name="T37" fmla="*/ 198 h 412"/>
                <a:gd name="T38" fmla="*/ 189 w 412"/>
                <a:gd name="T39" fmla="*/ 198 h 412"/>
                <a:gd name="T40" fmla="*/ 189 w 412"/>
                <a:gd name="T41" fmla="*/ 262 h 412"/>
                <a:gd name="T42" fmla="*/ 278 w 412"/>
                <a:gd name="T43" fmla="*/ 262 h 412"/>
                <a:gd name="T44" fmla="*/ 214 w 412"/>
                <a:gd name="T45" fmla="*/ 262 h 412"/>
                <a:gd name="T46" fmla="*/ 214 w 412"/>
                <a:gd name="T47" fmla="*/ 216 h 412"/>
                <a:gd name="T48" fmla="*/ 219 w 412"/>
                <a:gd name="T49" fmla="*/ 172 h 412"/>
                <a:gd name="T50" fmla="*/ 237 w 412"/>
                <a:gd name="T51" fmla="*/ 143 h 412"/>
                <a:gd name="T52" fmla="*/ 270 w 412"/>
                <a:gd name="T53" fmla="*/ 123 h 412"/>
                <a:gd name="T54" fmla="*/ 283 w 412"/>
                <a:gd name="T55" fmla="*/ 150 h 412"/>
                <a:gd name="T56" fmla="*/ 255 w 412"/>
                <a:gd name="T57" fmla="*/ 167 h 412"/>
                <a:gd name="T58" fmla="*/ 247 w 412"/>
                <a:gd name="T59" fmla="*/ 198 h 412"/>
                <a:gd name="T60" fmla="*/ 278 w 412"/>
                <a:gd name="T61" fmla="*/ 198 h 412"/>
                <a:gd name="T62" fmla="*/ 278 w 412"/>
                <a:gd name="T63" fmla="*/ 262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12" h="412">
                  <a:moveTo>
                    <a:pt x="206" y="0"/>
                  </a:moveTo>
                  <a:cubicBezTo>
                    <a:pt x="92" y="0"/>
                    <a:pt x="0" y="93"/>
                    <a:pt x="0" y="206"/>
                  </a:cubicBezTo>
                  <a:cubicBezTo>
                    <a:pt x="0" y="320"/>
                    <a:pt x="92" y="412"/>
                    <a:pt x="206" y="412"/>
                  </a:cubicBezTo>
                  <a:cubicBezTo>
                    <a:pt x="320" y="412"/>
                    <a:pt x="412" y="320"/>
                    <a:pt x="412" y="206"/>
                  </a:cubicBezTo>
                  <a:cubicBezTo>
                    <a:pt x="412" y="93"/>
                    <a:pt x="320" y="0"/>
                    <a:pt x="206" y="0"/>
                  </a:cubicBezTo>
                  <a:close/>
                  <a:moveTo>
                    <a:pt x="206" y="376"/>
                  </a:moveTo>
                  <a:cubicBezTo>
                    <a:pt x="112" y="376"/>
                    <a:pt x="36" y="300"/>
                    <a:pt x="36" y="206"/>
                  </a:cubicBezTo>
                  <a:cubicBezTo>
                    <a:pt x="36" y="112"/>
                    <a:pt x="112" y="36"/>
                    <a:pt x="206" y="36"/>
                  </a:cubicBezTo>
                  <a:cubicBezTo>
                    <a:pt x="300" y="36"/>
                    <a:pt x="376" y="112"/>
                    <a:pt x="376" y="206"/>
                  </a:cubicBezTo>
                  <a:cubicBezTo>
                    <a:pt x="376" y="300"/>
                    <a:pt x="300" y="376"/>
                    <a:pt x="206" y="376"/>
                  </a:cubicBezTo>
                  <a:close/>
                  <a:moveTo>
                    <a:pt x="189" y="262"/>
                  </a:moveTo>
                  <a:cubicBezTo>
                    <a:pt x="125" y="262"/>
                    <a:pt x="125" y="262"/>
                    <a:pt x="125" y="262"/>
                  </a:cubicBezTo>
                  <a:cubicBezTo>
                    <a:pt x="125" y="216"/>
                    <a:pt x="125" y="216"/>
                    <a:pt x="125" y="216"/>
                  </a:cubicBezTo>
                  <a:cubicBezTo>
                    <a:pt x="125" y="197"/>
                    <a:pt x="127" y="183"/>
                    <a:pt x="130" y="172"/>
                  </a:cubicBezTo>
                  <a:cubicBezTo>
                    <a:pt x="133" y="161"/>
                    <a:pt x="139" y="152"/>
                    <a:pt x="148" y="143"/>
                  </a:cubicBezTo>
                  <a:cubicBezTo>
                    <a:pt x="157" y="135"/>
                    <a:pt x="168" y="128"/>
                    <a:pt x="182" y="123"/>
                  </a:cubicBezTo>
                  <a:cubicBezTo>
                    <a:pt x="194" y="150"/>
                    <a:pt x="194" y="150"/>
                    <a:pt x="194" y="150"/>
                  </a:cubicBezTo>
                  <a:cubicBezTo>
                    <a:pt x="182" y="154"/>
                    <a:pt x="172" y="160"/>
                    <a:pt x="167" y="167"/>
                  </a:cubicBezTo>
                  <a:cubicBezTo>
                    <a:pt x="161" y="175"/>
                    <a:pt x="158" y="185"/>
                    <a:pt x="158" y="198"/>
                  </a:cubicBezTo>
                  <a:cubicBezTo>
                    <a:pt x="189" y="198"/>
                    <a:pt x="189" y="198"/>
                    <a:pt x="189" y="198"/>
                  </a:cubicBezTo>
                  <a:lnTo>
                    <a:pt x="189" y="262"/>
                  </a:lnTo>
                  <a:close/>
                  <a:moveTo>
                    <a:pt x="278" y="262"/>
                  </a:moveTo>
                  <a:cubicBezTo>
                    <a:pt x="214" y="262"/>
                    <a:pt x="214" y="262"/>
                    <a:pt x="214" y="262"/>
                  </a:cubicBezTo>
                  <a:cubicBezTo>
                    <a:pt x="214" y="216"/>
                    <a:pt x="214" y="216"/>
                    <a:pt x="214" y="216"/>
                  </a:cubicBezTo>
                  <a:cubicBezTo>
                    <a:pt x="214" y="197"/>
                    <a:pt x="215" y="182"/>
                    <a:pt x="219" y="172"/>
                  </a:cubicBezTo>
                  <a:cubicBezTo>
                    <a:pt x="222" y="161"/>
                    <a:pt x="228" y="152"/>
                    <a:pt x="237" y="143"/>
                  </a:cubicBezTo>
                  <a:cubicBezTo>
                    <a:pt x="246" y="135"/>
                    <a:pt x="257" y="128"/>
                    <a:pt x="270" y="123"/>
                  </a:cubicBezTo>
                  <a:cubicBezTo>
                    <a:pt x="283" y="150"/>
                    <a:pt x="283" y="150"/>
                    <a:pt x="283" y="150"/>
                  </a:cubicBezTo>
                  <a:cubicBezTo>
                    <a:pt x="270" y="154"/>
                    <a:pt x="261" y="160"/>
                    <a:pt x="255" y="167"/>
                  </a:cubicBezTo>
                  <a:cubicBezTo>
                    <a:pt x="250" y="175"/>
                    <a:pt x="247" y="185"/>
                    <a:pt x="247" y="198"/>
                  </a:cubicBezTo>
                  <a:cubicBezTo>
                    <a:pt x="278" y="198"/>
                    <a:pt x="278" y="198"/>
                    <a:pt x="278" y="198"/>
                  </a:cubicBezTo>
                  <a:lnTo>
                    <a:pt x="278" y="26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31" name="Picture 3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4982" y="5505441"/>
            <a:ext cx="1330737" cy="443301"/>
          </a:xfrm>
          <a:prstGeom prst="rect">
            <a:avLst/>
          </a:prstGeom>
        </p:spPr>
      </p:pic>
      <p:sp>
        <p:nvSpPr>
          <p:cNvPr id="28" name="TextBox slide number"/>
          <p:cNvSpPr txBox="1"/>
          <p:nvPr userDrawn="1"/>
        </p:nvSpPr>
        <p:spPr bwMode="white">
          <a:xfrm>
            <a:off x="11748700" y="6395205"/>
            <a:ext cx="440124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b="0" smtClean="0">
                <a:solidFill>
                  <a:schemeClr val="tx1"/>
                </a:solidFill>
              </a:rPr>
              <a:pPr lvl="0" algn="ctr"/>
              <a:t>‹#›</a:t>
            </a:fld>
            <a:endParaRPr lang="en-US" b="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5602534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w/Product - No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/>
          <p:cNvSpPr/>
          <p:nvPr userDrawn="1"/>
        </p:nvSpPr>
        <p:spPr>
          <a:xfrm>
            <a:off x="0" y="4639112"/>
            <a:ext cx="12188825" cy="2219160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 userDrawn="1"/>
        </p:nvSpPr>
        <p:spPr>
          <a:xfrm>
            <a:off x="5931017" y="0"/>
            <a:ext cx="6260983" cy="6858000"/>
          </a:xfrm>
          <a:prstGeom prst="ellipse">
            <a:avLst/>
          </a:prstGeom>
          <a:gradFill flip="none" rotWithShape="1">
            <a:gsLst>
              <a:gs pos="0">
                <a:srgbClr val="515151"/>
              </a:gs>
              <a:gs pos="56000">
                <a:schemeClr val="bg2">
                  <a:lumMod val="45000"/>
                  <a:lumOff val="55000"/>
                  <a:alpha val="71000"/>
                </a:schemeClr>
              </a:gs>
              <a:gs pos="100000">
                <a:schemeClr val="bg2">
                  <a:lumMod val="30000"/>
                  <a:lumOff val="70000"/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dirty="0" smtClean="0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3"/>
          </p:nvPr>
        </p:nvSpPr>
        <p:spPr>
          <a:xfrm>
            <a:off x="548640" y="6473952"/>
            <a:ext cx="2413343" cy="153888"/>
          </a:xfrm>
        </p:spPr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2016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50" name="Rectangle 49"/>
          <p:cNvSpPr/>
          <p:nvPr userDrawn="1"/>
        </p:nvSpPr>
        <p:spPr bwMode="white">
          <a:xfrm>
            <a:off x="6800850" y="840981"/>
            <a:ext cx="4815286" cy="60170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itle 1"/>
          <p:cNvSpPr>
            <a:spLocks noGrp="1"/>
          </p:cNvSpPr>
          <p:nvPr>
            <p:ph type="title" hasCustomPrompt="1"/>
          </p:nvPr>
        </p:nvSpPr>
        <p:spPr>
          <a:xfrm>
            <a:off x="6921407" y="961121"/>
            <a:ext cx="4556458" cy="80895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l">
              <a:defRPr sz="2800" cap="none"/>
            </a:lvl1pPr>
          </a:lstStyle>
          <a:p>
            <a:r>
              <a:rPr lang="en-US" dirty="0" smtClean="0"/>
              <a:t>Click To Edit Product Text</a:t>
            </a:r>
            <a:endParaRPr lang="en-US" dirty="0"/>
          </a:p>
        </p:txBody>
      </p:sp>
      <p:sp>
        <p:nvSpPr>
          <p:cNvPr id="64" name="Picture Placeholder 186"/>
          <p:cNvSpPr>
            <a:spLocks noGrp="1"/>
          </p:cNvSpPr>
          <p:nvPr>
            <p:ph type="pic" sz="quarter" idx="15"/>
          </p:nvPr>
        </p:nvSpPr>
        <p:spPr>
          <a:xfrm>
            <a:off x="548640" y="556260"/>
            <a:ext cx="6048375" cy="55793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66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6922008" y="2020824"/>
            <a:ext cx="4553712" cy="4114800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609493" indent="-228560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835938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147033" indent="-156606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1445431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69" name="Picture 6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4982" y="5505441"/>
            <a:ext cx="1330737" cy="443301"/>
          </a:xfrm>
          <a:prstGeom prst="rect">
            <a:avLst/>
          </a:prstGeom>
        </p:spPr>
      </p:pic>
      <p:cxnSp>
        <p:nvCxnSpPr>
          <p:cNvPr id="70" name="Straight Connector 69"/>
          <p:cNvCxnSpPr/>
          <p:nvPr userDrawn="1"/>
        </p:nvCxnSpPr>
        <p:spPr>
          <a:xfrm>
            <a:off x="6922008" y="1908190"/>
            <a:ext cx="4553712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slide number"/>
          <p:cNvSpPr txBox="1"/>
          <p:nvPr userDrawn="1"/>
        </p:nvSpPr>
        <p:spPr bwMode="white">
          <a:xfrm>
            <a:off x="11748700" y="6395205"/>
            <a:ext cx="440124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b="0" smtClean="0">
                <a:solidFill>
                  <a:schemeClr val="tx1"/>
                </a:solidFill>
              </a:rPr>
              <a:pPr lvl="0" algn="ctr"/>
              <a:t>‹#›</a:t>
            </a:fld>
            <a:endParaRPr lang="en-US" b="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842023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Product - With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 userDrawn="1"/>
        </p:nvSpPr>
        <p:spPr>
          <a:xfrm>
            <a:off x="0" y="4639112"/>
            <a:ext cx="12188825" cy="2219160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 userDrawn="1"/>
        </p:nvSpPr>
        <p:spPr>
          <a:xfrm>
            <a:off x="5931017" y="0"/>
            <a:ext cx="6260983" cy="6858000"/>
          </a:xfrm>
          <a:prstGeom prst="ellipse">
            <a:avLst/>
          </a:prstGeom>
          <a:gradFill flip="none" rotWithShape="1">
            <a:gsLst>
              <a:gs pos="0">
                <a:srgbClr val="515151"/>
              </a:gs>
              <a:gs pos="56000">
                <a:schemeClr val="bg2">
                  <a:lumMod val="45000"/>
                  <a:lumOff val="55000"/>
                  <a:alpha val="71000"/>
                </a:schemeClr>
              </a:gs>
              <a:gs pos="100000">
                <a:schemeClr val="bg2">
                  <a:lumMod val="30000"/>
                  <a:lumOff val="70000"/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dirty="0" smtClean="0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3"/>
          </p:nvPr>
        </p:nvSpPr>
        <p:spPr>
          <a:xfrm>
            <a:off x="548640" y="6473952"/>
            <a:ext cx="2413343" cy="153888"/>
          </a:xfrm>
        </p:spPr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2016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50" name="Rectangle 49"/>
          <p:cNvSpPr/>
          <p:nvPr userDrawn="1"/>
        </p:nvSpPr>
        <p:spPr bwMode="white">
          <a:xfrm>
            <a:off x="6800850" y="840981"/>
            <a:ext cx="4815286" cy="60170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itle 1"/>
          <p:cNvSpPr>
            <a:spLocks noGrp="1"/>
          </p:cNvSpPr>
          <p:nvPr>
            <p:ph type="title" hasCustomPrompt="1"/>
          </p:nvPr>
        </p:nvSpPr>
        <p:spPr>
          <a:xfrm>
            <a:off x="6921407" y="961121"/>
            <a:ext cx="4556458" cy="80895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l">
              <a:defRPr sz="2800" cap="none"/>
            </a:lvl1pPr>
          </a:lstStyle>
          <a:p>
            <a:r>
              <a:rPr lang="en-US" dirty="0" smtClean="0"/>
              <a:t>Click To Edit Product Text</a:t>
            </a:r>
            <a:endParaRPr lang="en-US" dirty="0"/>
          </a:p>
        </p:txBody>
      </p:sp>
      <p:cxnSp>
        <p:nvCxnSpPr>
          <p:cNvPr id="63" name="Straight Connector 62"/>
          <p:cNvCxnSpPr/>
          <p:nvPr userDrawn="1"/>
        </p:nvCxnSpPr>
        <p:spPr>
          <a:xfrm>
            <a:off x="6922008" y="1908190"/>
            <a:ext cx="4553712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Picture Placeholder 186"/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6800850" cy="613562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66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6922008" y="2020824"/>
            <a:ext cx="4553712" cy="4114800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609493" indent="-228560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835938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147033" indent="-156606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1445431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24" name="Picture 2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4982" y="5505441"/>
            <a:ext cx="1330737" cy="443301"/>
          </a:xfrm>
          <a:prstGeom prst="rect">
            <a:avLst/>
          </a:prstGeom>
        </p:spPr>
      </p:pic>
      <p:sp>
        <p:nvSpPr>
          <p:cNvPr id="25" name="TextBox slide number"/>
          <p:cNvSpPr txBox="1"/>
          <p:nvPr userDrawn="1"/>
        </p:nvSpPr>
        <p:spPr bwMode="white">
          <a:xfrm>
            <a:off x="11748700" y="6395205"/>
            <a:ext cx="440124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b="0" smtClean="0">
                <a:solidFill>
                  <a:schemeClr val="tx1"/>
                </a:solidFill>
              </a:rPr>
              <a:pPr lvl="0" algn="ctr"/>
              <a:t>‹#›</a:t>
            </a:fld>
            <a:endParaRPr lang="en-US" b="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25385941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rt Slide - No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2016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10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640" y="274320"/>
            <a:ext cx="11073384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sp>
        <p:nvSpPr>
          <p:cNvPr id="11" name="Freeform 5"/>
          <p:cNvSpPr>
            <a:spLocks noChangeAspect="1" noEditPoints="1"/>
          </p:cNvSpPr>
          <p:nvPr userDrawn="1"/>
        </p:nvSpPr>
        <p:spPr bwMode="black">
          <a:xfrm>
            <a:off x="205354" y="423406"/>
            <a:ext cx="200587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4982" y="5505441"/>
            <a:ext cx="1330737" cy="443301"/>
          </a:xfrm>
          <a:prstGeom prst="rect">
            <a:avLst/>
          </a:prstGeom>
        </p:spPr>
      </p:pic>
      <p:sp>
        <p:nvSpPr>
          <p:cNvPr id="9" name="Chart Placeholder 2"/>
          <p:cNvSpPr>
            <a:spLocks noGrp="1"/>
          </p:cNvSpPr>
          <p:nvPr>
            <p:ph type="chart" sz="quarter" idx="10" hasCustomPrompt="1"/>
          </p:nvPr>
        </p:nvSpPr>
        <p:spPr bwMode="gray">
          <a:xfrm>
            <a:off x="548639" y="1179575"/>
            <a:ext cx="11073385" cy="5212835"/>
          </a:xfrm>
          <a:prstGeom prst="rect">
            <a:avLst/>
          </a:prstGeom>
        </p:spPr>
        <p:txBody>
          <a:bodyPr lIns="121899" tIns="853291" rIns="121899" bIns="60949" anchor="ctr" anchorCtr="0"/>
          <a:lstStyle>
            <a:lvl1pPr marL="0" indent="0" algn="ctr">
              <a:buFontTx/>
              <a:buNone/>
              <a:defRPr sz="2400" baseline="0">
                <a:solidFill>
                  <a:schemeClr val="bg2"/>
                </a:solidFill>
              </a:defRPr>
            </a:lvl1pPr>
          </a:lstStyle>
          <a:p>
            <a:r>
              <a:rPr lang="en-US" dirty="0" smtClean="0"/>
              <a:t>Click icon to create chart</a:t>
            </a:r>
            <a:endParaRPr lang="en-US" dirty="0"/>
          </a:p>
        </p:txBody>
      </p:sp>
      <p:sp>
        <p:nvSpPr>
          <p:cNvPr id="12" name="TextBox slide number"/>
          <p:cNvSpPr txBox="1"/>
          <p:nvPr userDrawn="1"/>
        </p:nvSpPr>
        <p:spPr bwMode="white">
          <a:xfrm>
            <a:off x="11748700" y="6395205"/>
            <a:ext cx="440124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b="0" smtClean="0">
                <a:solidFill>
                  <a:schemeClr val="tx1"/>
                </a:solidFill>
              </a:rPr>
              <a:pPr lvl="0" algn="ctr"/>
              <a:t>‹#›</a:t>
            </a:fld>
            <a:endParaRPr lang="en-US" b="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1357661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Slide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hart Placeholder 2"/>
          <p:cNvSpPr>
            <a:spLocks noGrp="1"/>
          </p:cNvSpPr>
          <p:nvPr>
            <p:ph type="chart" sz="quarter" idx="10" hasCustomPrompt="1"/>
          </p:nvPr>
        </p:nvSpPr>
        <p:spPr bwMode="gray">
          <a:xfrm>
            <a:off x="548639" y="1179575"/>
            <a:ext cx="11073385" cy="5212835"/>
          </a:xfrm>
          <a:prstGeom prst="rect">
            <a:avLst/>
          </a:prstGeom>
        </p:spPr>
        <p:txBody>
          <a:bodyPr lIns="121899" tIns="853291" rIns="121899" bIns="60949" anchor="ctr" anchorCtr="0"/>
          <a:lstStyle>
            <a:lvl1pPr marL="0" indent="0" algn="ctr">
              <a:buFontTx/>
              <a:buNone/>
              <a:defRPr sz="2400" baseline="0">
                <a:solidFill>
                  <a:schemeClr val="bg2"/>
                </a:solidFill>
              </a:defRPr>
            </a:lvl1pPr>
          </a:lstStyle>
          <a:p>
            <a:r>
              <a:rPr lang="en-US" dirty="0" smtClean="0"/>
              <a:t>Click icon to create chart</a:t>
            </a:r>
            <a:endParaRPr lang="en-US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2016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10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640" y="274320"/>
            <a:ext cx="11073384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sp>
        <p:nvSpPr>
          <p:cNvPr id="11" name="Freeform 5"/>
          <p:cNvSpPr>
            <a:spLocks noChangeAspect="1" noEditPoints="1"/>
          </p:cNvSpPr>
          <p:nvPr userDrawn="1"/>
        </p:nvSpPr>
        <p:spPr bwMode="black">
          <a:xfrm>
            <a:off x="205354" y="423406"/>
            <a:ext cx="200587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1357661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Slide - With Background &amp; Shel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4639112"/>
            <a:ext cx="12188825" cy="2219160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hart Placeholder 2"/>
          <p:cNvSpPr>
            <a:spLocks noGrp="1"/>
          </p:cNvSpPr>
          <p:nvPr>
            <p:ph type="chart" sz="quarter" idx="10" hasCustomPrompt="1"/>
          </p:nvPr>
        </p:nvSpPr>
        <p:spPr bwMode="gray">
          <a:xfrm>
            <a:off x="548639" y="1179576"/>
            <a:ext cx="11073385" cy="5209682"/>
          </a:xfrm>
          <a:prstGeom prst="rect">
            <a:avLst/>
          </a:prstGeom>
        </p:spPr>
        <p:txBody>
          <a:bodyPr lIns="121899" tIns="853291" rIns="121899" bIns="60949" anchor="ctr" anchorCtr="0"/>
          <a:lstStyle>
            <a:lvl1pPr marL="0" indent="0" algn="ctr">
              <a:buFontTx/>
              <a:buNone/>
              <a:defRPr sz="2400" baseline="0">
                <a:solidFill>
                  <a:schemeClr val="bg2"/>
                </a:solidFill>
              </a:defRPr>
            </a:lvl1pPr>
          </a:lstStyle>
          <a:p>
            <a:r>
              <a:rPr lang="en-US" dirty="0" smtClean="0"/>
              <a:t>Click icon to create chart</a:t>
            </a:r>
            <a:endParaRPr lang="en-US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2016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10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640" y="274320"/>
            <a:ext cx="11073384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sp>
        <p:nvSpPr>
          <p:cNvPr id="11" name="Freeform 5"/>
          <p:cNvSpPr>
            <a:spLocks noChangeAspect="1" noEditPoints="1"/>
          </p:cNvSpPr>
          <p:nvPr userDrawn="1"/>
        </p:nvSpPr>
        <p:spPr bwMode="black">
          <a:xfrm>
            <a:off x="205354" y="423406"/>
            <a:ext cx="200587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4982" y="5505441"/>
            <a:ext cx="1330737" cy="443301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99789578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Slide - No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2016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4982" y="5505441"/>
            <a:ext cx="1330737" cy="443301"/>
          </a:xfrm>
          <a:prstGeom prst="rect">
            <a:avLst/>
          </a:prstGeom>
        </p:spPr>
      </p:pic>
      <p:sp>
        <p:nvSpPr>
          <p:cNvPr id="8" name="TextBox slide number"/>
          <p:cNvSpPr txBox="1"/>
          <p:nvPr userDrawn="1"/>
        </p:nvSpPr>
        <p:spPr bwMode="white">
          <a:xfrm>
            <a:off x="11748700" y="6395205"/>
            <a:ext cx="440124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b="0" smtClean="0">
                <a:solidFill>
                  <a:schemeClr val="tx1"/>
                </a:solidFill>
              </a:rPr>
              <a:pPr lvl="0" algn="ctr"/>
              <a:t>‹#›</a:t>
            </a:fld>
            <a:endParaRPr lang="en-US" b="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46383593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2016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46383593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4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3"/>
            <a:ext cx="12190412" cy="6857107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0" y="893"/>
            <a:ext cx="12188825" cy="6857107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8" name="Group 57"/>
          <p:cNvGrpSpPr/>
          <p:nvPr userDrawn="1"/>
        </p:nvGrpSpPr>
        <p:grpSpPr bwMode="gray">
          <a:xfrm>
            <a:off x="1828170" y="1525134"/>
            <a:ext cx="8535661" cy="4341742"/>
            <a:chOff x="1828170" y="1258957"/>
            <a:chExt cx="8535661" cy="4341742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59" name="Freeform 9"/>
            <p:cNvSpPr>
              <a:spLocks/>
            </p:cNvSpPr>
            <p:nvPr userDrawn="1"/>
          </p:nvSpPr>
          <p:spPr bwMode="gray">
            <a:xfrm>
              <a:off x="5610226" y="4994274"/>
              <a:ext cx="974725" cy="606425"/>
            </a:xfrm>
            <a:custGeom>
              <a:avLst/>
              <a:gdLst>
                <a:gd name="T0" fmla="*/ 122 w 257"/>
                <a:gd name="T1" fmla="*/ 155 h 159"/>
                <a:gd name="T2" fmla="*/ 4 w 257"/>
                <a:gd name="T3" fmla="*/ 12 h 159"/>
                <a:gd name="T4" fmla="*/ 10 w 257"/>
                <a:gd name="T5" fmla="*/ 0 h 159"/>
                <a:gd name="T6" fmla="*/ 247 w 257"/>
                <a:gd name="T7" fmla="*/ 0 h 159"/>
                <a:gd name="T8" fmla="*/ 253 w 257"/>
                <a:gd name="T9" fmla="*/ 12 h 159"/>
                <a:gd name="T10" fmla="*/ 134 w 257"/>
                <a:gd name="T11" fmla="*/ 155 h 159"/>
                <a:gd name="T12" fmla="*/ 122 w 257"/>
                <a:gd name="T13" fmla="*/ 155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7" h="159">
                  <a:moveTo>
                    <a:pt x="122" y="155"/>
                  </a:moveTo>
                  <a:cubicBezTo>
                    <a:pt x="4" y="12"/>
                    <a:pt x="4" y="12"/>
                    <a:pt x="4" y="12"/>
                  </a:cubicBezTo>
                  <a:cubicBezTo>
                    <a:pt x="0" y="7"/>
                    <a:pt x="3" y="0"/>
                    <a:pt x="10" y="0"/>
                  </a:cubicBezTo>
                  <a:cubicBezTo>
                    <a:pt x="247" y="0"/>
                    <a:pt x="247" y="0"/>
                    <a:pt x="247" y="0"/>
                  </a:cubicBezTo>
                  <a:cubicBezTo>
                    <a:pt x="253" y="0"/>
                    <a:pt x="257" y="7"/>
                    <a:pt x="253" y="12"/>
                  </a:cubicBezTo>
                  <a:cubicBezTo>
                    <a:pt x="134" y="155"/>
                    <a:pt x="134" y="155"/>
                    <a:pt x="134" y="155"/>
                  </a:cubicBezTo>
                  <a:cubicBezTo>
                    <a:pt x="131" y="159"/>
                    <a:pt x="125" y="159"/>
                    <a:pt x="122" y="15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Rounded Rectangle 59"/>
            <p:cNvSpPr/>
            <p:nvPr userDrawn="1"/>
          </p:nvSpPr>
          <p:spPr bwMode="gray">
            <a:xfrm>
              <a:off x="1828170" y="1258957"/>
              <a:ext cx="8535661" cy="3893151"/>
            </a:xfrm>
            <a:prstGeom prst="roundRect">
              <a:avLst>
                <a:gd name="adj" fmla="val 543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61" name="Group 60"/>
          <p:cNvGrpSpPr/>
          <p:nvPr userDrawn="1"/>
        </p:nvGrpSpPr>
        <p:grpSpPr bwMode="gray">
          <a:xfrm>
            <a:off x="5853433" y="1265716"/>
            <a:ext cx="485134" cy="485134"/>
            <a:chOff x="5853433" y="734066"/>
            <a:chExt cx="485134" cy="485134"/>
          </a:xfrm>
        </p:grpSpPr>
        <p:sp>
          <p:nvSpPr>
            <p:cNvPr id="62" name="Oval 61"/>
            <p:cNvSpPr/>
            <p:nvPr userDrawn="1"/>
          </p:nvSpPr>
          <p:spPr bwMode="gray">
            <a:xfrm>
              <a:off x="5886450" y="767634"/>
              <a:ext cx="419098" cy="41909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dirty="0" smtClean="0"/>
            </a:p>
          </p:txBody>
        </p:sp>
        <p:sp>
          <p:nvSpPr>
            <p:cNvPr id="63" name="Freeform 9"/>
            <p:cNvSpPr>
              <a:spLocks noEditPoints="1"/>
            </p:cNvSpPr>
            <p:nvPr userDrawn="1"/>
          </p:nvSpPr>
          <p:spPr bwMode="gray">
            <a:xfrm>
              <a:off x="5853433" y="734066"/>
              <a:ext cx="485134" cy="485134"/>
            </a:xfrm>
            <a:custGeom>
              <a:avLst/>
              <a:gdLst>
                <a:gd name="T0" fmla="*/ 206 w 412"/>
                <a:gd name="T1" fmla="*/ 0 h 412"/>
                <a:gd name="T2" fmla="*/ 0 w 412"/>
                <a:gd name="T3" fmla="*/ 206 h 412"/>
                <a:gd name="T4" fmla="*/ 206 w 412"/>
                <a:gd name="T5" fmla="*/ 412 h 412"/>
                <a:gd name="T6" fmla="*/ 412 w 412"/>
                <a:gd name="T7" fmla="*/ 206 h 412"/>
                <a:gd name="T8" fmla="*/ 206 w 412"/>
                <a:gd name="T9" fmla="*/ 0 h 412"/>
                <a:gd name="T10" fmla="*/ 206 w 412"/>
                <a:gd name="T11" fmla="*/ 376 h 412"/>
                <a:gd name="T12" fmla="*/ 36 w 412"/>
                <a:gd name="T13" fmla="*/ 206 h 412"/>
                <a:gd name="T14" fmla="*/ 206 w 412"/>
                <a:gd name="T15" fmla="*/ 36 h 412"/>
                <a:gd name="T16" fmla="*/ 376 w 412"/>
                <a:gd name="T17" fmla="*/ 206 h 412"/>
                <a:gd name="T18" fmla="*/ 206 w 412"/>
                <a:gd name="T19" fmla="*/ 376 h 412"/>
                <a:gd name="T20" fmla="*/ 189 w 412"/>
                <a:gd name="T21" fmla="*/ 262 h 412"/>
                <a:gd name="T22" fmla="*/ 125 w 412"/>
                <a:gd name="T23" fmla="*/ 262 h 412"/>
                <a:gd name="T24" fmla="*/ 125 w 412"/>
                <a:gd name="T25" fmla="*/ 216 h 412"/>
                <a:gd name="T26" fmla="*/ 130 w 412"/>
                <a:gd name="T27" fmla="*/ 172 h 412"/>
                <a:gd name="T28" fmla="*/ 148 w 412"/>
                <a:gd name="T29" fmla="*/ 143 h 412"/>
                <a:gd name="T30" fmla="*/ 182 w 412"/>
                <a:gd name="T31" fmla="*/ 123 h 412"/>
                <a:gd name="T32" fmla="*/ 194 w 412"/>
                <a:gd name="T33" fmla="*/ 150 h 412"/>
                <a:gd name="T34" fmla="*/ 167 w 412"/>
                <a:gd name="T35" fmla="*/ 167 h 412"/>
                <a:gd name="T36" fmla="*/ 158 w 412"/>
                <a:gd name="T37" fmla="*/ 198 h 412"/>
                <a:gd name="T38" fmla="*/ 189 w 412"/>
                <a:gd name="T39" fmla="*/ 198 h 412"/>
                <a:gd name="T40" fmla="*/ 189 w 412"/>
                <a:gd name="T41" fmla="*/ 262 h 412"/>
                <a:gd name="T42" fmla="*/ 278 w 412"/>
                <a:gd name="T43" fmla="*/ 262 h 412"/>
                <a:gd name="T44" fmla="*/ 214 w 412"/>
                <a:gd name="T45" fmla="*/ 262 h 412"/>
                <a:gd name="T46" fmla="*/ 214 w 412"/>
                <a:gd name="T47" fmla="*/ 216 h 412"/>
                <a:gd name="T48" fmla="*/ 219 w 412"/>
                <a:gd name="T49" fmla="*/ 172 h 412"/>
                <a:gd name="T50" fmla="*/ 237 w 412"/>
                <a:gd name="T51" fmla="*/ 143 h 412"/>
                <a:gd name="T52" fmla="*/ 270 w 412"/>
                <a:gd name="T53" fmla="*/ 123 h 412"/>
                <a:gd name="T54" fmla="*/ 283 w 412"/>
                <a:gd name="T55" fmla="*/ 150 h 412"/>
                <a:gd name="T56" fmla="*/ 255 w 412"/>
                <a:gd name="T57" fmla="*/ 167 h 412"/>
                <a:gd name="T58" fmla="*/ 247 w 412"/>
                <a:gd name="T59" fmla="*/ 198 h 412"/>
                <a:gd name="T60" fmla="*/ 278 w 412"/>
                <a:gd name="T61" fmla="*/ 198 h 412"/>
                <a:gd name="T62" fmla="*/ 278 w 412"/>
                <a:gd name="T63" fmla="*/ 262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12" h="412">
                  <a:moveTo>
                    <a:pt x="206" y="0"/>
                  </a:moveTo>
                  <a:cubicBezTo>
                    <a:pt x="92" y="0"/>
                    <a:pt x="0" y="93"/>
                    <a:pt x="0" y="206"/>
                  </a:cubicBezTo>
                  <a:cubicBezTo>
                    <a:pt x="0" y="320"/>
                    <a:pt x="92" y="412"/>
                    <a:pt x="206" y="412"/>
                  </a:cubicBezTo>
                  <a:cubicBezTo>
                    <a:pt x="320" y="412"/>
                    <a:pt x="412" y="320"/>
                    <a:pt x="412" y="206"/>
                  </a:cubicBezTo>
                  <a:cubicBezTo>
                    <a:pt x="412" y="93"/>
                    <a:pt x="320" y="0"/>
                    <a:pt x="206" y="0"/>
                  </a:cubicBezTo>
                  <a:close/>
                  <a:moveTo>
                    <a:pt x="206" y="376"/>
                  </a:moveTo>
                  <a:cubicBezTo>
                    <a:pt x="112" y="376"/>
                    <a:pt x="36" y="300"/>
                    <a:pt x="36" y="206"/>
                  </a:cubicBezTo>
                  <a:cubicBezTo>
                    <a:pt x="36" y="112"/>
                    <a:pt x="112" y="36"/>
                    <a:pt x="206" y="36"/>
                  </a:cubicBezTo>
                  <a:cubicBezTo>
                    <a:pt x="300" y="36"/>
                    <a:pt x="376" y="112"/>
                    <a:pt x="376" y="206"/>
                  </a:cubicBezTo>
                  <a:cubicBezTo>
                    <a:pt x="376" y="300"/>
                    <a:pt x="300" y="376"/>
                    <a:pt x="206" y="376"/>
                  </a:cubicBezTo>
                  <a:close/>
                  <a:moveTo>
                    <a:pt x="189" y="262"/>
                  </a:moveTo>
                  <a:cubicBezTo>
                    <a:pt x="125" y="262"/>
                    <a:pt x="125" y="262"/>
                    <a:pt x="125" y="262"/>
                  </a:cubicBezTo>
                  <a:cubicBezTo>
                    <a:pt x="125" y="216"/>
                    <a:pt x="125" y="216"/>
                    <a:pt x="125" y="216"/>
                  </a:cubicBezTo>
                  <a:cubicBezTo>
                    <a:pt x="125" y="197"/>
                    <a:pt x="127" y="183"/>
                    <a:pt x="130" y="172"/>
                  </a:cubicBezTo>
                  <a:cubicBezTo>
                    <a:pt x="133" y="161"/>
                    <a:pt x="139" y="152"/>
                    <a:pt x="148" y="143"/>
                  </a:cubicBezTo>
                  <a:cubicBezTo>
                    <a:pt x="157" y="135"/>
                    <a:pt x="168" y="128"/>
                    <a:pt x="182" y="123"/>
                  </a:cubicBezTo>
                  <a:cubicBezTo>
                    <a:pt x="194" y="150"/>
                    <a:pt x="194" y="150"/>
                    <a:pt x="194" y="150"/>
                  </a:cubicBezTo>
                  <a:cubicBezTo>
                    <a:pt x="182" y="154"/>
                    <a:pt x="172" y="160"/>
                    <a:pt x="167" y="167"/>
                  </a:cubicBezTo>
                  <a:cubicBezTo>
                    <a:pt x="161" y="175"/>
                    <a:pt x="158" y="185"/>
                    <a:pt x="158" y="198"/>
                  </a:cubicBezTo>
                  <a:cubicBezTo>
                    <a:pt x="189" y="198"/>
                    <a:pt x="189" y="198"/>
                    <a:pt x="189" y="198"/>
                  </a:cubicBezTo>
                  <a:lnTo>
                    <a:pt x="189" y="262"/>
                  </a:lnTo>
                  <a:close/>
                  <a:moveTo>
                    <a:pt x="278" y="262"/>
                  </a:moveTo>
                  <a:cubicBezTo>
                    <a:pt x="214" y="262"/>
                    <a:pt x="214" y="262"/>
                    <a:pt x="214" y="262"/>
                  </a:cubicBezTo>
                  <a:cubicBezTo>
                    <a:pt x="214" y="216"/>
                    <a:pt x="214" y="216"/>
                    <a:pt x="214" y="216"/>
                  </a:cubicBezTo>
                  <a:cubicBezTo>
                    <a:pt x="214" y="197"/>
                    <a:pt x="215" y="182"/>
                    <a:pt x="219" y="172"/>
                  </a:cubicBezTo>
                  <a:cubicBezTo>
                    <a:pt x="222" y="161"/>
                    <a:pt x="228" y="152"/>
                    <a:pt x="237" y="143"/>
                  </a:cubicBezTo>
                  <a:cubicBezTo>
                    <a:pt x="246" y="135"/>
                    <a:pt x="257" y="128"/>
                    <a:pt x="270" y="123"/>
                  </a:cubicBezTo>
                  <a:cubicBezTo>
                    <a:pt x="283" y="150"/>
                    <a:pt x="283" y="150"/>
                    <a:pt x="283" y="150"/>
                  </a:cubicBezTo>
                  <a:cubicBezTo>
                    <a:pt x="270" y="154"/>
                    <a:pt x="261" y="160"/>
                    <a:pt x="255" y="167"/>
                  </a:cubicBezTo>
                  <a:cubicBezTo>
                    <a:pt x="250" y="175"/>
                    <a:pt x="247" y="185"/>
                    <a:pt x="247" y="198"/>
                  </a:cubicBezTo>
                  <a:cubicBezTo>
                    <a:pt x="278" y="198"/>
                    <a:pt x="278" y="198"/>
                    <a:pt x="278" y="198"/>
                  </a:cubicBezTo>
                  <a:lnTo>
                    <a:pt x="278" y="26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54" name="Picture 5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8694" y="2791839"/>
            <a:ext cx="5374610" cy="1246000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0583673" y="3056111"/>
            <a:ext cx="2412866" cy="803786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09977132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_RED">
    <p:bg>
      <p:bgPr>
        <a:solidFill>
          <a:schemeClr val="bg2">
            <a:lumMod val="50000"/>
            <a:lumOff val="50000"/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3"/>
            <a:ext cx="12190412" cy="6857106"/>
          </a:xfrm>
          <a:prstGeom prst="rect">
            <a:avLst/>
          </a:prstGeom>
        </p:spPr>
      </p:pic>
      <p:sp>
        <p:nvSpPr>
          <p:cNvPr id="17" name="Rectangle 16"/>
          <p:cNvSpPr/>
          <p:nvPr userDrawn="1"/>
        </p:nvSpPr>
        <p:spPr bwMode="black">
          <a:xfrm>
            <a:off x="0" y="6384631"/>
            <a:ext cx="12192000" cy="47336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dirty="0" smtClean="0"/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0" y="6384631"/>
            <a:ext cx="12188952" cy="0"/>
          </a:xfrm>
          <a:prstGeom prst="line">
            <a:avLst/>
          </a:prstGeom>
          <a:ln w="38100">
            <a:solidFill>
              <a:schemeClr val="bg1"/>
            </a:solidFill>
          </a:ln>
          <a:effectLst>
            <a:outerShdw blurRad="25400" dist="12700" dir="16200000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Footer Placeholder 50"/>
          <p:cNvSpPr>
            <a:spLocks noGrp="1"/>
          </p:cNvSpPr>
          <p:nvPr>
            <p:ph type="ftr" sz="quarter" idx="10"/>
          </p:nvPr>
        </p:nvSpPr>
        <p:spPr>
          <a:xfrm>
            <a:off x="548640" y="6473952"/>
            <a:ext cx="3860800" cy="1538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z="1000" dirty="0" smtClean="0">
                <a:cs typeface="Arial" pitchFamily="34" charset="0"/>
              </a:rPr>
              <a:t>2016 Lenovo Internal. All rights reserved.</a:t>
            </a:r>
            <a:endParaRPr lang="en-US" sz="1000" dirty="0">
              <a:cs typeface="Arial" pitchFamily="34" charset="0"/>
            </a:endParaRPr>
          </a:p>
        </p:txBody>
      </p:sp>
      <p:sp>
        <p:nvSpPr>
          <p:cNvPr id="46" name="Title 16"/>
          <p:cNvSpPr>
            <a:spLocks noGrp="1"/>
          </p:cNvSpPr>
          <p:nvPr>
            <p:ph type="title" hasCustomPrompt="1"/>
          </p:nvPr>
        </p:nvSpPr>
        <p:spPr bwMode="gray">
          <a:xfrm>
            <a:off x="1764792" y="1709928"/>
            <a:ext cx="9582912" cy="2852928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algn="l" defTabSz="1218987" rtl="0" eaLnBrk="1" latinLnBrk="0" hangingPunct="1">
              <a:lnSpc>
                <a:spcPts val="6480"/>
              </a:lnSpc>
              <a:spcBef>
                <a:spcPct val="0"/>
              </a:spcBef>
              <a:buNone/>
              <a:defRPr lang="en-US" sz="4800" b="0" kern="1200" cap="none" spc="0" baseline="0" dirty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 smtClean="0"/>
              <a:t>Click to edit section header title</a:t>
            </a:r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idx="1" hasCustomPrompt="1"/>
          </p:nvPr>
        </p:nvSpPr>
        <p:spPr bwMode="white">
          <a:xfrm>
            <a:off x="1764792" y="4589463"/>
            <a:ext cx="9582658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subtitle text</a:t>
            </a:r>
          </a:p>
        </p:txBody>
      </p:sp>
      <p:cxnSp>
        <p:nvCxnSpPr>
          <p:cNvPr id="12" name="Straight Connector 11"/>
          <p:cNvCxnSpPr/>
          <p:nvPr userDrawn="1"/>
        </p:nvCxnSpPr>
        <p:spPr bwMode="white">
          <a:xfrm>
            <a:off x="1651781" y="4563269"/>
            <a:ext cx="0" cy="1816894"/>
          </a:xfrm>
          <a:prstGeom prst="line">
            <a:avLst/>
          </a:prstGeom>
          <a:ln w="12700">
            <a:solidFill>
              <a:schemeClr val="bg1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 userDrawn="1"/>
        </p:nvSpPr>
        <p:spPr bwMode="gray">
          <a:xfrm>
            <a:off x="1592345" y="6329604"/>
            <a:ext cx="118872" cy="118872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dirty="0" smtClean="0"/>
          </a:p>
        </p:txBody>
      </p:sp>
      <p:sp>
        <p:nvSpPr>
          <p:cNvPr id="16" name="Freeform 5"/>
          <p:cNvSpPr>
            <a:spLocks noEditPoints="1"/>
          </p:cNvSpPr>
          <p:nvPr userDrawn="1"/>
        </p:nvSpPr>
        <p:spPr bwMode="white">
          <a:xfrm>
            <a:off x="1171990" y="4087549"/>
            <a:ext cx="347589" cy="346881"/>
          </a:xfrm>
          <a:custGeom>
            <a:avLst/>
            <a:gdLst>
              <a:gd name="T0" fmla="*/ 206 w 412"/>
              <a:gd name="T1" fmla="*/ 0 h 412"/>
              <a:gd name="T2" fmla="*/ 0 w 412"/>
              <a:gd name="T3" fmla="*/ 206 h 412"/>
              <a:gd name="T4" fmla="*/ 206 w 412"/>
              <a:gd name="T5" fmla="*/ 412 h 412"/>
              <a:gd name="T6" fmla="*/ 412 w 412"/>
              <a:gd name="T7" fmla="*/ 206 h 412"/>
              <a:gd name="T8" fmla="*/ 206 w 412"/>
              <a:gd name="T9" fmla="*/ 0 h 412"/>
              <a:gd name="T10" fmla="*/ 206 w 412"/>
              <a:gd name="T11" fmla="*/ 376 h 412"/>
              <a:gd name="T12" fmla="*/ 36 w 412"/>
              <a:gd name="T13" fmla="*/ 206 h 412"/>
              <a:gd name="T14" fmla="*/ 206 w 412"/>
              <a:gd name="T15" fmla="*/ 36 h 412"/>
              <a:gd name="T16" fmla="*/ 376 w 412"/>
              <a:gd name="T17" fmla="*/ 206 h 412"/>
              <a:gd name="T18" fmla="*/ 206 w 412"/>
              <a:gd name="T19" fmla="*/ 376 h 412"/>
              <a:gd name="T20" fmla="*/ 328 w 412"/>
              <a:gd name="T21" fmla="*/ 206 h 412"/>
              <a:gd name="T22" fmla="*/ 260 w 412"/>
              <a:gd name="T23" fmla="*/ 274 h 412"/>
              <a:gd name="T24" fmla="*/ 222 w 412"/>
              <a:gd name="T25" fmla="*/ 274 h 412"/>
              <a:gd name="T26" fmla="*/ 271 w 412"/>
              <a:gd name="T27" fmla="*/ 225 h 412"/>
              <a:gd name="T28" fmla="*/ 90 w 412"/>
              <a:gd name="T29" fmla="*/ 225 h 412"/>
              <a:gd name="T30" fmla="*/ 90 w 412"/>
              <a:gd name="T31" fmla="*/ 218 h 412"/>
              <a:gd name="T32" fmla="*/ 90 w 412"/>
              <a:gd name="T33" fmla="*/ 194 h 412"/>
              <a:gd name="T34" fmla="*/ 90 w 412"/>
              <a:gd name="T35" fmla="*/ 187 h 412"/>
              <a:gd name="T36" fmla="*/ 271 w 412"/>
              <a:gd name="T37" fmla="*/ 187 h 412"/>
              <a:gd name="T38" fmla="*/ 222 w 412"/>
              <a:gd name="T39" fmla="*/ 138 h 412"/>
              <a:gd name="T40" fmla="*/ 260 w 412"/>
              <a:gd name="T41" fmla="*/ 138 h 412"/>
              <a:gd name="T42" fmla="*/ 328 w 412"/>
              <a:gd name="T43" fmla="*/ 206 h 4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412" h="412">
                <a:moveTo>
                  <a:pt x="206" y="0"/>
                </a:moveTo>
                <a:cubicBezTo>
                  <a:pt x="92" y="0"/>
                  <a:pt x="0" y="92"/>
                  <a:pt x="0" y="206"/>
                </a:cubicBezTo>
                <a:cubicBezTo>
                  <a:pt x="0" y="319"/>
                  <a:pt x="92" y="412"/>
                  <a:pt x="206" y="412"/>
                </a:cubicBezTo>
                <a:cubicBezTo>
                  <a:pt x="320" y="412"/>
                  <a:pt x="412" y="319"/>
                  <a:pt x="412" y="206"/>
                </a:cubicBezTo>
                <a:cubicBezTo>
                  <a:pt x="412" y="92"/>
                  <a:pt x="320" y="0"/>
                  <a:pt x="206" y="0"/>
                </a:cubicBezTo>
                <a:close/>
                <a:moveTo>
                  <a:pt x="206" y="376"/>
                </a:moveTo>
                <a:cubicBezTo>
                  <a:pt x="112" y="376"/>
                  <a:pt x="36" y="300"/>
                  <a:pt x="36" y="206"/>
                </a:cubicBezTo>
                <a:cubicBezTo>
                  <a:pt x="36" y="112"/>
                  <a:pt x="112" y="36"/>
                  <a:pt x="206" y="36"/>
                </a:cubicBezTo>
                <a:cubicBezTo>
                  <a:pt x="300" y="36"/>
                  <a:pt x="376" y="112"/>
                  <a:pt x="376" y="206"/>
                </a:cubicBezTo>
                <a:cubicBezTo>
                  <a:pt x="376" y="300"/>
                  <a:pt x="300" y="376"/>
                  <a:pt x="206" y="376"/>
                </a:cubicBezTo>
                <a:close/>
                <a:moveTo>
                  <a:pt x="328" y="206"/>
                </a:moveTo>
                <a:cubicBezTo>
                  <a:pt x="260" y="274"/>
                  <a:pt x="260" y="274"/>
                  <a:pt x="260" y="274"/>
                </a:cubicBezTo>
                <a:cubicBezTo>
                  <a:pt x="222" y="274"/>
                  <a:pt x="222" y="274"/>
                  <a:pt x="222" y="274"/>
                </a:cubicBezTo>
                <a:cubicBezTo>
                  <a:pt x="271" y="225"/>
                  <a:pt x="271" y="225"/>
                  <a:pt x="271" y="225"/>
                </a:cubicBezTo>
                <a:cubicBezTo>
                  <a:pt x="90" y="225"/>
                  <a:pt x="90" y="225"/>
                  <a:pt x="90" y="225"/>
                </a:cubicBezTo>
                <a:cubicBezTo>
                  <a:pt x="90" y="218"/>
                  <a:pt x="90" y="218"/>
                  <a:pt x="90" y="218"/>
                </a:cubicBezTo>
                <a:cubicBezTo>
                  <a:pt x="90" y="194"/>
                  <a:pt x="90" y="194"/>
                  <a:pt x="90" y="194"/>
                </a:cubicBezTo>
                <a:cubicBezTo>
                  <a:pt x="90" y="187"/>
                  <a:pt x="90" y="187"/>
                  <a:pt x="90" y="187"/>
                </a:cubicBezTo>
                <a:cubicBezTo>
                  <a:pt x="271" y="187"/>
                  <a:pt x="271" y="187"/>
                  <a:pt x="271" y="187"/>
                </a:cubicBezTo>
                <a:cubicBezTo>
                  <a:pt x="222" y="138"/>
                  <a:pt x="222" y="138"/>
                  <a:pt x="222" y="138"/>
                </a:cubicBezTo>
                <a:cubicBezTo>
                  <a:pt x="260" y="138"/>
                  <a:pt x="260" y="138"/>
                  <a:pt x="260" y="138"/>
                </a:cubicBezTo>
                <a:lnTo>
                  <a:pt x="328" y="20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61866921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 - No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oter Placeholder 9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cap="none"/>
            </a:lvl1pPr>
          </a:lstStyle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2016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21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640" y="274320"/>
            <a:ext cx="11073384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sp>
        <p:nvSpPr>
          <p:cNvPr id="9" name="Freeform 5"/>
          <p:cNvSpPr>
            <a:spLocks noChangeAspect="1" noEditPoints="1"/>
          </p:cNvSpPr>
          <p:nvPr userDrawn="1"/>
        </p:nvSpPr>
        <p:spPr bwMode="black">
          <a:xfrm>
            <a:off x="205354" y="423406"/>
            <a:ext cx="200587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Rectangle 11"/>
          <p:cNvSpPr/>
          <p:nvPr userDrawn="1"/>
        </p:nvSpPr>
        <p:spPr bwMode="gray">
          <a:xfrm>
            <a:off x="11748699" y="6395714"/>
            <a:ext cx="443301" cy="322249"/>
          </a:xfrm>
          <a:prstGeom prst="rect">
            <a:avLst/>
          </a:prstGeom>
          <a:noFill/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4982" y="5505441"/>
            <a:ext cx="1330737" cy="443301"/>
          </a:xfrm>
          <a:prstGeom prst="rect">
            <a:avLst/>
          </a:prstGeom>
        </p:spPr>
      </p:pic>
      <p:sp>
        <p:nvSpPr>
          <p:cNvPr id="8" name="TextBox slide number"/>
          <p:cNvSpPr txBox="1"/>
          <p:nvPr userDrawn="1"/>
        </p:nvSpPr>
        <p:spPr bwMode="white">
          <a:xfrm>
            <a:off x="11748700" y="6395205"/>
            <a:ext cx="440124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b="0" smtClean="0">
                <a:solidFill>
                  <a:schemeClr val="tx1"/>
                </a:solidFill>
              </a:rPr>
              <a:pPr lvl="0" algn="ctr"/>
              <a:t>‹#›</a:t>
            </a:fld>
            <a:endParaRPr lang="en-US" b="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80939585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1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cap="none"/>
            </a:lvl1pPr>
          </a:lstStyle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2016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9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640" y="274320"/>
            <a:ext cx="11073384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sp>
        <p:nvSpPr>
          <p:cNvPr id="14" name="Freeform 5"/>
          <p:cNvSpPr>
            <a:spLocks noChangeAspect="1" noEditPoints="1"/>
          </p:cNvSpPr>
          <p:nvPr userDrawn="1"/>
        </p:nvSpPr>
        <p:spPr bwMode="black">
          <a:xfrm>
            <a:off x="205354" y="423406"/>
            <a:ext cx="200587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80939585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 - No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oter Placeholder 1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2016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10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640" y="274320"/>
            <a:ext cx="11073384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sp>
        <p:nvSpPr>
          <p:cNvPr id="11" name="Freeform 5"/>
          <p:cNvSpPr>
            <a:spLocks noChangeAspect="1" noEditPoints="1"/>
          </p:cNvSpPr>
          <p:nvPr userDrawn="1"/>
        </p:nvSpPr>
        <p:spPr bwMode="black">
          <a:xfrm>
            <a:off x="205354" y="423406"/>
            <a:ext cx="200587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4982" y="5505441"/>
            <a:ext cx="1330737" cy="443301"/>
          </a:xfrm>
          <a:prstGeom prst="rect">
            <a:avLst/>
          </a:prstGeom>
        </p:spPr>
      </p:pic>
      <p:sp>
        <p:nvSpPr>
          <p:cNvPr id="22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48640" y="1179575"/>
            <a:ext cx="11073384" cy="5211699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609493" indent="-228560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835938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147033" indent="-156606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1445431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TextBox slide number"/>
          <p:cNvSpPr txBox="1"/>
          <p:nvPr userDrawn="1"/>
        </p:nvSpPr>
        <p:spPr bwMode="white">
          <a:xfrm>
            <a:off x="11748700" y="6395205"/>
            <a:ext cx="440124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b="0" smtClean="0">
                <a:solidFill>
                  <a:schemeClr val="tx1"/>
                </a:solidFill>
              </a:rPr>
              <a:pPr lvl="0" algn="ctr"/>
              <a:t>‹#›</a:t>
            </a:fld>
            <a:endParaRPr lang="en-US" b="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401141638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oter Placeholder 1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2016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10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640" y="274320"/>
            <a:ext cx="11073384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sp>
        <p:nvSpPr>
          <p:cNvPr id="12" name="Freeform 5"/>
          <p:cNvSpPr>
            <a:spLocks noChangeAspect="1" noEditPoints="1"/>
          </p:cNvSpPr>
          <p:nvPr userDrawn="1"/>
        </p:nvSpPr>
        <p:spPr bwMode="black">
          <a:xfrm>
            <a:off x="205354" y="423406"/>
            <a:ext cx="200587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48640" y="1179575"/>
            <a:ext cx="11073384" cy="5211699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609493" indent="-228560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835938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147033" indent="-156606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1445431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401141638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ith Subtitle Content - No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48640" y="1591056"/>
            <a:ext cx="11073384" cy="4798202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609493" indent="-228560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835938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147033" indent="-156606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1445431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0"/>
          </p:nvPr>
        </p:nvSpPr>
        <p:spPr bwMode="gray">
          <a:xfrm>
            <a:off x="557784" y="914400"/>
            <a:ext cx="11073384" cy="292608"/>
          </a:xfrm>
          <a:prstGeom prst="rect">
            <a:avLst/>
          </a:prstGeom>
        </p:spPr>
        <p:txBody>
          <a:bodyPr lIns="0" tIns="0" rIns="0" bIns="0" anchor="ctr" anchorCtr="0">
            <a:norm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2016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11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640" y="274320"/>
            <a:ext cx="11073384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sp>
        <p:nvSpPr>
          <p:cNvPr id="12" name="Freeform 5"/>
          <p:cNvSpPr>
            <a:spLocks noChangeAspect="1" noEditPoints="1"/>
          </p:cNvSpPr>
          <p:nvPr userDrawn="1"/>
        </p:nvSpPr>
        <p:spPr bwMode="black">
          <a:xfrm>
            <a:off x="205354" y="423406"/>
            <a:ext cx="200587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4982" y="5505441"/>
            <a:ext cx="1330737" cy="443301"/>
          </a:xfrm>
          <a:prstGeom prst="rect">
            <a:avLst/>
          </a:prstGeom>
        </p:spPr>
      </p:pic>
      <p:sp>
        <p:nvSpPr>
          <p:cNvPr id="10" name="TextBox slide number"/>
          <p:cNvSpPr txBox="1"/>
          <p:nvPr userDrawn="1"/>
        </p:nvSpPr>
        <p:spPr bwMode="white">
          <a:xfrm>
            <a:off x="11748700" y="6395205"/>
            <a:ext cx="440124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b="0" smtClean="0">
                <a:solidFill>
                  <a:schemeClr val="tx1"/>
                </a:solidFill>
              </a:rPr>
              <a:pPr lvl="0" algn="ctr"/>
              <a:t>‹#›</a:t>
            </a:fld>
            <a:endParaRPr lang="en-US" b="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58147933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Subtitle Content - With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2016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11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640" y="274320"/>
            <a:ext cx="11073384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sp>
        <p:nvSpPr>
          <p:cNvPr id="12" name="Freeform 5"/>
          <p:cNvSpPr>
            <a:spLocks noChangeAspect="1" noEditPoints="1"/>
          </p:cNvSpPr>
          <p:nvPr userDrawn="1"/>
        </p:nvSpPr>
        <p:spPr bwMode="black">
          <a:xfrm>
            <a:off x="205354" y="423406"/>
            <a:ext cx="200587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Text Placeholder 2"/>
          <p:cNvSpPr>
            <a:spLocks noGrp="1"/>
          </p:cNvSpPr>
          <p:nvPr>
            <p:ph type="body" idx="10"/>
          </p:nvPr>
        </p:nvSpPr>
        <p:spPr bwMode="gray">
          <a:xfrm>
            <a:off x="557784" y="914400"/>
            <a:ext cx="11073384" cy="292608"/>
          </a:xfrm>
          <a:prstGeom prst="rect">
            <a:avLst/>
          </a:prstGeom>
        </p:spPr>
        <p:txBody>
          <a:bodyPr lIns="0" tIns="0" rIns="0" bIns="0" anchor="ctr" anchorCtr="0">
            <a:norm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48640" y="1591056"/>
            <a:ext cx="11073384" cy="4798202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609493" indent="-228560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835938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147033" indent="-156606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1445431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52388702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3"/>
            <a:ext cx="12190412" cy="6857107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548640" y="6473952"/>
            <a:ext cx="2413343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marL="0" marR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cap="none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2016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1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4982" y="5505441"/>
            <a:ext cx="1330737" cy="443301"/>
          </a:xfrm>
          <a:prstGeom prst="rect">
            <a:avLst/>
          </a:prstGeom>
        </p:spPr>
      </p:pic>
      <p:sp>
        <p:nvSpPr>
          <p:cNvPr id="9" name="TextBox slide number"/>
          <p:cNvSpPr txBox="1"/>
          <p:nvPr/>
        </p:nvSpPr>
        <p:spPr bwMode="white">
          <a:xfrm>
            <a:off x="11748700" y="6395205"/>
            <a:ext cx="440124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b="0" smtClean="0">
                <a:solidFill>
                  <a:schemeClr val="tx1"/>
                </a:solidFill>
              </a:rPr>
              <a:pPr lvl="0" algn="ctr"/>
              <a:t>‹#›</a:t>
            </a:fld>
            <a:endParaRPr lang="en-US" b="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633027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9" r:id="rId2"/>
    <p:sldLayoutId id="2147483670" r:id="rId3"/>
    <p:sldLayoutId id="2147483654" r:id="rId4"/>
    <p:sldLayoutId id="2147483672" r:id="rId5"/>
    <p:sldLayoutId id="2147483661" r:id="rId6"/>
    <p:sldLayoutId id="2147483671" r:id="rId7"/>
    <p:sldLayoutId id="2147483673" r:id="rId8"/>
    <p:sldLayoutId id="2147483678" r:id="rId9"/>
    <p:sldLayoutId id="2147483662" r:id="rId10"/>
    <p:sldLayoutId id="2147483674" r:id="rId11"/>
    <p:sldLayoutId id="2147483691" r:id="rId12"/>
    <p:sldLayoutId id="2147483690" r:id="rId13"/>
    <p:sldLayoutId id="2147483692" r:id="rId14"/>
    <p:sldLayoutId id="2147483695" r:id="rId15"/>
    <p:sldLayoutId id="2147483694" r:id="rId16"/>
    <p:sldLayoutId id="2147483697" r:id="rId17"/>
    <p:sldLayoutId id="2147483698" r:id="rId18"/>
    <p:sldLayoutId id="2147483699" r:id="rId19"/>
    <p:sldLayoutId id="2147483700" r:id="rId20"/>
    <p:sldLayoutId id="2147483681" r:id="rId21"/>
    <p:sldLayoutId id="2147483682" r:id="rId22"/>
    <p:sldLayoutId id="2147483657" r:id="rId23"/>
    <p:sldLayoutId id="2147483676" r:id="rId24"/>
    <p:sldLayoutId id="2147483680" r:id="rId25"/>
    <p:sldLayoutId id="2147483659" r:id="rId26"/>
    <p:sldLayoutId id="2147483675" r:id="rId27"/>
    <p:sldLayoutId id="2147483668" r:id="rId28"/>
  </p:sldLayoutIdLst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sldNum="0" hdr="0" dt="0"/>
  <p:txStyles>
    <p:titleStyle>
      <a:lvl1pPr algn="ctr" defTabSz="1218987" rtl="0" eaLnBrk="1" latinLnBrk="0" hangingPunct="1">
        <a:spcBef>
          <a:spcPct val="0"/>
        </a:spcBef>
        <a:buNone/>
        <a:defRPr sz="4300" kern="1200" cap="all" baseline="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457120" indent="-457120" algn="l" defTabSz="1218987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43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990427" indent="-380933" algn="l" defTabSz="1218987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37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523733" indent="-304747" algn="l" defTabSz="1218987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3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2133227" indent="-304747" algn="l" defTabSz="1218987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27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742720" indent="-304747" algn="l" defTabSz="1218987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27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335221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707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200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69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gif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yum.baseurl.org/wiki/Faq" TargetMode="External"/><Relationship Id="rId2" Type="http://schemas.openxmlformats.org/officeDocument/2006/relationships/hyperlink" Target="http://stackoverflow.com/questions/23589971/yum-not-working" TargetMode="Externa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Workload solution</a:t>
            </a:r>
            <a:br>
              <a:rPr lang="en-US" dirty="0" smtClean="0"/>
            </a:br>
            <a:r>
              <a:rPr lang="en-US" sz="3200" dirty="0" smtClean="0"/>
              <a:t>Tech talk: Juju &amp; charms</a:t>
            </a:r>
            <a:endParaRPr lang="en-US" sz="320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2017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15" name="Subtitle 1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Xiaogang Zhou, Feng Xia</a:t>
            </a:r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4/20/2017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267174975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2017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862410" y="435935"/>
            <a:ext cx="0" cy="59912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2"/>
          <p:cNvSpPr>
            <a:spLocks noGrp="1"/>
          </p:cNvSpPr>
          <p:nvPr>
            <p:ph type="title"/>
          </p:nvPr>
        </p:nvSpPr>
        <p:spPr>
          <a:xfrm rot="16200000">
            <a:off x="-4988053" y="465281"/>
            <a:ext cx="11073384" cy="521208"/>
          </a:xfrm>
        </p:spPr>
        <p:txBody>
          <a:bodyPr/>
          <a:lstStyle/>
          <a:p>
            <a:r>
              <a:rPr lang="en-US" dirty="0" smtClean="0"/>
              <a:t>Juju bootstrap process</a:t>
            </a:r>
            <a:endParaRPr lang="en-US" dirty="0"/>
          </a:p>
        </p:txBody>
      </p:sp>
      <p:pic>
        <p:nvPicPr>
          <p:cNvPr id="15" name="Picture 14" descr="juju bootstrap process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20726" y="228783"/>
            <a:ext cx="10644884" cy="6629217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9268416" y="210994"/>
            <a:ext cx="2920409" cy="523220"/>
          </a:xfrm>
          <a:prstGeom prst="rect">
            <a:avLst/>
          </a:prstGeom>
          <a:noFill/>
          <a:ln w="57150"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alibri" pitchFamily="34" charset="0"/>
                <a:cs typeface="Arial" pitchFamily="34" charset="0"/>
              </a:rPr>
              <a:t>Legend:</a:t>
            </a:r>
          </a:p>
          <a:p>
            <a:pPr>
              <a:buFontTx/>
              <a:buChar char="-"/>
            </a:pPr>
            <a:r>
              <a:rPr lang="en-US" sz="1400" dirty="0" smtClean="0">
                <a:latin typeface="Calibri" pitchFamily="34" charset="0"/>
                <a:cs typeface="Arial" pitchFamily="34" charset="0"/>
              </a:rPr>
              <a:t> Green: provider hook</a:t>
            </a:r>
          </a:p>
        </p:txBody>
      </p:sp>
      <p:sp>
        <p:nvSpPr>
          <p:cNvPr id="16" name="Down Arrow 15"/>
          <p:cNvSpPr/>
          <p:nvPr/>
        </p:nvSpPr>
        <p:spPr>
          <a:xfrm rot="5400000">
            <a:off x="3958673" y="3565462"/>
            <a:ext cx="372140" cy="386315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Down Arrow 16"/>
          <p:cNvSpPr/>
          <p:nvPr/>
        </p:nvSpPr>
        <p:spPr>
          <a:xfrm rot="5400000">
            <a:off x="3958672" y="6047968"/>
            <a:ext cx="372140" cy="386315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3987022" y="2398767"/>
            <a:ext cx="1690759" cy="33855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accent2"/>
                </a:solidFill>
                <a:latin typeface="Calibri" pitchFamily="34" charset="0"/>
                <a:cs typeface="Arial" pitchFamily="34" charset="0"/>
              </a:rPr>
              <a:t>Tool =</a:t>
            </a:r>
            <a:r>
              <a:rPr lang="en-US" sz="1600" dirty="0" smtClean="0">
                <a:latin typeface="Calibri" pitchFamily="34" charset="0"/>
                <a:cs typeface="Arial" pitchFamily="34" charset="0"/>
              </a:rPr>
              <a:t> </a:t>
            </a:r>
            <a:r>
              <a:rPr lang="en-US" sz="1600" dirty="0" smtClean="0">
                <a:solidFill>
                  <a:schemeClr val="accent2"/>
                </a:solidFill>
                <a:latin typeface="Calibri" pitchFamily="34" charset="0"/>
                <a:cs typeface="Arial" pitchFamily="34" charset="0"/>
              </a:rPr>
              <a:t>Juju agent</a:t>
            </a:r>
          </a:p>
        </p:txBody>
      </p:sp>
      <p:sp>
        <p:nvSpPr>
          <p:cNvPr id="19" name="Down Arrow 18"/>
          <p:cNvSpPr/>
          <p:nvPr/>
        </p:nvSpPr>
        <p:spPr>
          <a:xfrm rot="5400000">
            <a:off x="3958671" y="2788709"/>
            <a:ext cx="372140" cy="386315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4337902" y="3658450"/>
            <a:ext cx="648768" cy="33855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accent2"/>
                </a:solidFill>
                <a:latin typeface="Calibri" pitchFamily="34" charset="0"/>
                <a:cs typeface="Arial" pitchFamily="34" charset="0"/>
              </a:rPr>
              <a:t>hook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337899" y="6135398"/>
            <a:ext cx="648768" cy="33855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accent2"/>
                </a:solidFill>
                <a:latin typeface="Calibri" pitchFamily="34" charset="0"/>
                <a:cs typeface="Arial" pitchFamily="34" charset="0"/>
              </a:rPr>
              <a:t>hook</a:t>
            </a:r>
          </a:p>
        </p:txBody>
      </p:sp>
    </p:spTree>
    <p:extLst>
      <p:ext uri="{BB962C8B-B14F-4D97-AF65-F5344CB8AC3E}">
        <p14:creationId xmlns:p14="http://schemas.microsoft.com/office/powerpoint/2010/main" xmlns="" val="5299709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2017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Juju bootstrap </a:t>
            </a:r>
            <a:r>
              <a:rPr lang="en-US" dirty="0" err="1" smtClean="0"/>
              <a:t>finalizer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244549" y="795528"/>
            <a:ext cx="115788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44" descr="juju common BootstrapInstance finalizer func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70867" y="880592"/>
            <a:ext cx="4225626" cy="5849710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>
          <a:xfrm>
            <a:off x="6762307" y="3023574"/>
            <a:ext cx="350519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/>
            <a:r>
              <a:rPr lang="en-US" sz="2000" dirty="0" smtClean="0">
                <a:latin typeface="Calibri" pitchFamily="34" charset="0"/>
                <a:cs typeface="Arial" pitchFamily="34" charset="0"/>
              </a:rPr>
              <a:t>1. Dir: </a:t>
            </a:r>
            <a:r>
              <a:rPr lang="en-US" sz="2000" dirty="0" smtClean="0">
                <a:solidFill>
                  <a:schemeClr val="accent2"/>
                </a:solidFill>
                <a:latin typeface="Calibri" pitchFamily="34" charset="0"/>
                <a:cs typeface="Arial" pitchFamily="34" charset="0"/>
              </a:rPr>
              <a:t>/</a:t>
            </a:r>
            <a:r>
              <a:rPr lang="en-US" sz="2000" dirty="0" err="1" smtClean="0">
                <a:solidFill>
                  <a:schemeClr val="accent2"/>
                </a:solidFill>
                <a:latin typeface="Calibri" pitchFamily="34" charset="0"/>
                <a:cs typeface="Arial" pitchFamily="34" charset="0"/>
              </a:rPr>
              <a:t>var</a:t>
            </a:r>
            <a:r>
              <a:rPr lang="en-US" sz="2000" dirty="0" smtClean="0">
                <a:solidFill>
                  <a:schemeClr val="accent2"/>
                </a:solidFill>
                <a:latin typeface="Calibri" pitchFamily="34" charset="0"/>
                <a:cs typeface="Arial" pitchFamily="34" charset="0"/>
              </a:rPr>
              <a:t>/lib/juju </a:t>
            </a:r>
          </a:p>
          <a:p>
            <a:pPr marL="457200" indent="-457200"/>
            <a:r>
              <a:rPr lang="en-US" sz="2000" dirty="0" smtClean="0">
                <a:latin typeface="Calibri" pitchFamily="34" charset="0"/>
                <a:cs typeface="Arial" pitchFamily="34" charset="0"/>
              </a:rPr>
              <a:t>2. Machine identity: </a:t>
            </a:r>
            <a:r>
              <a:rPr lang="en-US" sz="2000" dirty="0" smtClean="0">
                <a:solidFill>
                  <a:schemeClr val="accent2"/>
                </a:solidFill>
                <a:latin typeface="Calibri" pitchFamily="34" charset="0"/>
                <a:cs typeface="Arial" pitchFamily="34" charset="0"/>
              </a:rPr>
              <a:t>none.txt</a:t>
            </a:r>
            <a:r>
              <a:rPr lang="en-US" sz="2000" dirty="0" smtClean="0">
                <a:latin typeface="Calibri" pitchFamily="34" charset="0"/>
                <a:cs typeface="Arial" pitchFamily="34" charset="0"/>
              </a:rPr>
              <a:t> </a:t>
            </a:r>
          </a:p>
          <a:p>
            <a:pPr marL="457200" indent="-457200"/>
            <a:r>
              <a:rPr lang="en-US" sz="2000" dirty="0" smtClean="0">
                <a:latin typeface="Calibri" pitchFamily="34" charset="0"/>
                <a:cs typeface="Arial" pitchFamily="34" charset="0"/>
              </a:rPr>
              <a:t>3. Provision done: </a:t>
            </a:r>
            <a:r>
              <a:rPr lang="en-US" sz="2000" dirty="0" smtClean="0">
                <a:solidFill>
                  <a:schemeClr val="accent2"/>
                </a:solidFill>
                <a:latin typeface="Calibri" pitchFamily="34" charset="0"/>
                <a:cs typeface="Arial" pitchFamily="34" charset="0"/>
              </a:rPr>
              <a:t>SSH polling</a:t>
            </a:r>
          </a:p>
          <a:p>
            <a:pPr marL="457200" indent="-457200"/>
            <a:r>
              <a:rPr lang="en-US" sz="2000" dirty="0" smtClean="0">
                <a:latin typeface="Calibri" pitchFamily="34" charset="0"/>
                <a:cs typeface="Arial" pitchFamily="34" charset="0"/>
              </a:rPr>
              <a:t>4. Agent &amp; </a:t>
            </a:r>
            <a:r>
              <a:rPr lang="en-US" sz="2000" dirty="0" err="1" smtClean="0">
                <a:latin typeface="Calibri" pitchFamily="34" charset="0"/>
                <a:cs typeface="Arial" pitchFamily="34" charset="0"/>
              </a:rPr>
              <a:t>pkg</a:t>
            </a:r>
            <a:r>
              <a:rPr lang="en-US" sz="2000" dirty="0" smtClean="0">
                <a:latin typeface="Calibri" pitchFamily="34" charset="0"/>
                <a:cs typeface="Arial" pitchFamily="34" charset="0"/>
              </a:rPr>
              <a:t> install: </a:t>
            </a:r>
            <a:r>
              <a:rPr lang="en-US" sz="2000" dirty="0" smtClean="0">
                <a:solidFill>
                  <a:schemeClr val="accent2"/>
                </a:solidFill>
                <a:latin typeface="Calibri" pitchFamily="34" charset="0"/>
                <a:cs typeface="Arial" pitchFamily="34" charset="0"/>
              </a:rPr>
              <a:t>cloud-init</a:t>
            </a:r>
          </a:p>
        </p:txBody>
      </p:sp>
    </p:spTree>
    <p:extLst>
      <p:ext uri="{BB962C8B-B14F-4D97-AF65-F5344CB8AC3E}">
        <p14:creationId xmlns:p14="http://schemas.microsoft.com/office/powerpoint/2010/main" xmlns="" val="5299709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2017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jujud</a:t>
            </a:r>
            <a:r>
              <a:rPr lang="en-US" dirty="0" smtClean="0"/>
              <a:t> the agent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244549" y="795528"/>
            <a:ext cx="115788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juju agent overview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48640" y="960327"/>
            <a:ext cx="6028182" cy="539593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879265" y="1207669"/>
            <a:ext cx="4742759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000" dirty="0" smtClean="0">
                <a:latin typeface="Calibri" pitchFamily="34" charset="0"/>
                <a:cs typeface="Arial" pitchFamily="34" charset="0"/>
              </a:rPr>
              <a:t>Agent is </a:t>
            </a:r>
            <a:r>
              <a:rPr lang="en-US" sz="2000" dirty="0" smtClean="0">
                <a:solidFill>
                  <a:schemeClr val="accent2"/>
                </a:solidFill>
                <a:latin typeface="Calibri" pitchFamily="34" charset="0"/>
                <a:cs typeface="Arial" pitchFamily="34" charset="0"/>
              </a:rPr>
              <a:t>distributed</a:t>
            </a:r>
            <a:r>
              <a:rPr lang="en-US" sz="2000" dirty="0" smtClean="0">
                <a:latin typeface="Calibri" pitchFamily="34" charset="0"/>
                <a:cs typeface="Arial" pitchFamily="34" charset="0"/>
              </a:rPr>
              <a:t> on each deployment target machine.</a:t>
            </a:r>
          </a:p>
          <a:p>
            <a:pPr marL="342900" indent="-342900">
              <a:buFont typeface="+mj-lt"/>
              <a:buAutoNum type="arabicPeriod"/>
            </a:pPr>
            <a:endParaRPr lang="en-US" sz="2000" dirty="0" smtClean="0">
              <a:latin typeface="Calibri" pitchFamily="34" charset="0"/>
              <a:cs typeface="Arial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000" dirty="0" smtClean="0">
                <a:latin typeface="Calibri" pitchFamily="34" charset="0"/>
                <a:cs typeface="Arial" pitchFamily="34" charset="0"/>
              </a:rPr>
              <a:t>Agent is installed as part of node </a:t>
            </a:r>
            <a:r>
              <a:rPr lang="en-US" sz="2000" dirty="0" smtClean="0">
                <a:solidFill>
                  <a:schemeClr val="accent2"/>
                </a:solidFill>
                <a:latin typeface="Calibri" pitchFamily="34" charset="0"/>
                <a:cs typeface="Arial" pitchFamily="34" charset="0"/>
              </a:rPr>
              <a:t>provisioning </a:t>
            </a:r>
            <a:r>
              <a:rPr lang="en-US" sz="2000" dirty="0" smtClean="0">
                <a:latin typeface="Calibri" pitchFamily="34" charset="0"/>
                <a:cs typeface="Arial" pitchFamily="34" charset="0"/>
              </a:rPr>
              <a:t>process, then runs as </a:t>
            </a:r>
            <a:r>
              <a:rPr lang="en-US" sz="2000" dirty="0" err="1" smtClean="0">
                <a:latin typeface="Calibri" pitchFamily="34" charset="0"/>
                <a:cs typeface="Arial" pitchFamily="34" charset="0"/>
              </a:rPr>
              <a:t>systemd</a:t>
            </a:r>
            <a:r>
              <a:rPr lang="en-US" sz="2000" dirty="0" smtClean="0">
                <a:latin typeface="Calibri" pitchFamily="34" charset="0"/>
                <a:cs typeface="Arial" pitchFamily="34" charset="0"/>
              </a:rPr>
              <a:t> service.</a:t>
            </a:r>
          </a:p>
          <a:p>
            <a:pPr marL="342900" indent="-342900">
              <a:buFont typeface="+mj-lt"/>
              <a:buAutoNum type="arabicPeriod"/>
            </a:pPr>
            <a:endParaRPr lang="en-US" sz="2000" dirty="0" smtClean="0">
              <a:latin typeface="Calibri" pitchFamily="34" charset="0"/>
              <a:cs typeface="Arial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000" dirty="0" smtClean="0">
                <a:latin typeface="Calibri" pitchFamily="34" charset="0"/>
                <a:cs typeface="Arial" pitchFamily="34" charset="0"/>
              </a:rPr>
              <a:t>Agent communicates to management node via </a:t>
            </a:r>
            <a:r>
              <a:rPr lang="en-US" sz="2000" dirty="0" err="1" smtClean="0">
                <a:solidFill>
                  <a:schemeClr val="accent2"/>
                </a:solidFill>
                <a:latin typeface="Calibri" pitchFamily="34" charset="0"/>
                <a:cs typeface="Arial" pitchFamily="34" charset="0"/>
              </a:rPr>
              <a:t>websocket</a:t>
            </a:r>
            <a:r>
              <a:rPr lang="en-US" sz="2000" dirty="0" smtClean="0">
                <a:latin typeface="Calibri" pitchFamily="34" charset="0"/>
                <a:cs typeface="Arial" pitchFamily="34" charset="0"/>
              </a:rPr>
              <a:t> transportation layer (on server port 17070).</a:t>
            </a:r>
          </a:p>
          <a:p>
            <a:pPr marL="342900" indent="-342900">
              <a:buFont typeface="+mj-lt"/>
              <a:buAutoNum type="arabicPeriod"/>
            </a:pPr>
            <a:endParaRPr lang="en-US" sz="2000" dirty="0" smtClean="0">
              <a:latin typeface="Calibri" pitchFamily="34" charset="0"/>
              <a:cs typeface="Arial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000" dirty="0" smtClean="0">
                <a:latin typeface="Calibri" pitchFamily="34" charset="0"/>
                <a:cs typeface="Arial" pitchFamily="34" charset="0"/>
              </a:rPr>
              <a:t>API server provides the same </a:t>
            </a:r>
            <a:r>
              <a:rPr lang="en-US" sz="2000" dirty="0" smtClean="0">
                <a:solidFill>
                  <a:schemeClr val="accent2"/>
                </a:solidFill>
                <a:latin typeface="Calibri" pitchFamily="34" charset="0"/>
                <a:cs typeface="Arial" pitchFamily="34" charset="0"/>
              </a:rPr>
              <a:t>RPC interface </a:t>
            </a:r>
            <a:r>
              <a:rPr lang="en-US" sz="2000" dirty="0" smtClean="0">
                <a:latin typeface="Calibri" pitchFamily="34" charset="0"/>
                <a:cs typeface="Arial" pitchFamily="34" charset="0"/>
              </a:rPr>
              <a:t>for both workload agent and CLI tools.</a:t>
            </a:r>
          </a:p>
          <a:p>
            <a:pPr marL="342900" indent="-342900">
              <a:buFont typeface="+mj-lt"/>
              <a:buAutoNum type="arabicPeriod"/>
            </a:pPr>
            <a:endParaRPr lang="en-US" sz="2000" dirty="0" smtClean="0">
              <a:latin typeface="Calibri" pitchFamily="34" charset="0"/>
              <a:cs typeface="Arial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000" dirty="0" smtClean="0">
                <a:latin typeface="Calibri" pitchFamily="34" charset="0"/>
                <a:cs typeface="Arial" pitchFamily="34" charset="0"/>
              </a:rPr>
              <a:t>Agent has a </a:t>
            </a:r>
            <a:r>
              <a:rPr lang="en-US" sz="2000" dirty="0" smtClean="0">
                <a:solidFill>
                  <a:schemeClr val="accent2"/>
                </a:solidFill>
                <a:latin typeface="Calibri" pitchFamily="34" charset="0"/>
                <a:cs typeface="Arial" pitchFamily="34" charset="0"/>
              </a:rPr>
              <a:t>unique ID and credential </a:t>
            </a:r>
            <a:r>
              <a:rPr lang="en-US" sz="2000" dirty="0" smtClean="0">
                <a:latin typeface="Calibri" pitchFamily="34" charset="0"/>
                <a:cs typeface="Arial" pitchFamily="34" charset="0"/>
              </a:rPr>
              <a:t>issued by manager node. </a:t>
            </a:r>
          </a:p>
        </p:txBody>
      </p:sp>
    </p:spTree>
    <p:extLst>
      <p:ext uri="{BB962C8B-B14F-4D97-AF65-F5344CB8AC3E}">
        <p14:creationId xmlns="" xmlns:p14="http://schemas.microsoft.com/office/powerpoint/2010/main" val="52997092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prstClr val="white"/>
                </a:solidFill>
                <a:cs typeface="Arial" pitchFamily="34" charset="0"/>
              </a:rPr>
              <a:t>2017 </a:t>
            </a:r>
            <a:r>
              <a:rPr lang="en-US" sz="1000" dirty="0">
                <a:solidFill>
                  <a:prstClr val="white"/>
                </a:solidFill>
                <a:cs typeface="Arial" pitchFamily="34" charset="0"/>
              </a:rPr>
              <a:t>Lenovo Internal. All rights reserved.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Charm intro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xmlns="" val="837580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2017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Charm intro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44549" y="795528"/>
            <a:ext cx="115788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juju control modeling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44550" y="928576"/>
            <a:ext cx="8548576" cy="554537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158935" y="4865843"/>
            <a:ext cx="346308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000" dirty="0" smtClean="0">
                <a:latin typeface="Calibri" pitchFamily="34" charset="0"/>
                <a:cs typeface="Arial" pitchFamily="34" charset="0"/>
              </a:rPr>
              <a:t>Base unit is a </a:t>
            </a:r>
            <a:r>
              <a:rPr lang="en-US" sz="2000" dirty="0" smtClean="0">
                <a:solidFill>
                  <a:schemeClr val="accent2"/>
                </a:solidFill>
                <a:latin typeface="Calibri" pitchFamily="34" charset="0"/>
                <a:cs typeface="Arial" pitchFamily="34" charset="0"/>
              </a:rPr>
              <a:t>service</a:t>
            </a:r>
            <a:r>
              <a:rPr lang="en-US" sz="2000" dirty="0" smtClean="0">
                <a:latin typeface="Calibri" pitchFamily="34" charset="0"/>
                <a:cs typeface="Arial" pitchFamily="34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 smtClean="0">
                <a:latin typeface="Calibri" pitchFamily="34" charset="0"/>
                <a:cs typeface="Arial" pitchFamily="34" charset="0"/>
              </a:rPr>
              <a:t>Service can have more than 1 units to achieve </a:t>
            </a:r>
            <a:r>
              <a:rPr lang="en-US" sz="2000" dirty="0" smtClean="0">
                <a:solidFill>
                  <a:schemeClr val="accent2"/>
                </a:solidFill>
                <a:latin typeface="Calibri" pitchFamily="34" charset="0"/>
                <a:cs typeface="Arial" pitchFamily="34" charset="0"/>
              </a:rPr>
              <a:t>HA</a:t>
            </a:r>
            <a:r>
              <a:rPr lang="en-US" sz="2000" dirty="0" smtClean="0">
                <a:latin typeface="Calibri" pitchFamily="34" charset="0"/>
                <a:cs typeface="Arial" pitchFamily="34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 smtClean="0">
                <a:latin typeface="Calibri" pitchFamily="34" charset="0"/>
                <a:cs typeface="Arial" pitchFamily="34" charset="0"/>
              </a:rPr>
              <a:t> Deployment can be on </a:t>
            </a:r>
            <a:r>
              <a:rPr lang="en-US" sz="2000" dirty="0" smtClean="0">
                <a:solidFill>
                  <a:schemeClr val="accent2"/>
                </a:solidFill>
                <a:latin typeface="Calibri" pitchFamily="34" charset="0"/>
                <a:cs typeface="Arial" pitchFamily="34" charset="0"/>
              </a:rPr>
              <a:t>BM, VM, and LXD container</a:t>
            </a:r>
            <a:r>
              <a:rPr lang="en-US" sz="2000" dirty="0" smtClean="0">
                <a:latin typeface="Calibri" pitchFamily="34" charset="0"/>
                <a:cs typeface="Arial" pitchFamily="34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 smtClean="0">
                <a:latin typeface="Calibri" pitchFamily="34" charset="0"/>
                <a:cs typeface="Arial" pitchFamily="34" charset="0"/>
              </a:rPr>
              <a:t>Relation </a:t>
            </a:r>
            <a:r>
              <a:rPr lang="en-US" sz="2000" dirty="0" err="1" smtClean="0">
                <a:latin typeface="Calibri" pitchFamily="34" charset="0"/>
                <a:cs typeface="Arial" pitchFamily="34" charset="0"/>
              </a:rPr>
              <a:t>pairity</a:t>
            </a:r>
            <a:endParaRPr lang="en-US" sz="2000" dirty="0" smtClean="0">
              <a:latin typeface="Calibri" pitchFamily="34" charset="0"/>
              <a:cs typeface="Arial" pitchFamily="34" charset="0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2185332" y="5309850"/>
            <a:ext cx="1168910" cy="261610"/>
            <a:chOff x="2281029" y="5309850"/>
            <a:chExt cx="1168910" cy="261610"/>
          </a:xfrm>
        </p:grpSpPr>
        <p:cxnSp>
          <p:nvCxnSpPr>
            <p:cNvPr id="11" name="Straight Arrow Connector 10"/>
            <p:cNvCxnSpPr/>
            <p:nvPr/>
          </p:nvCxnSpPr>
          <p:spPr>
            <a:xfrm>
              <a:off x="2445488" y="5571460"/>
              <a:ext cx="797442" cy="0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2281029" y="5309850"/>
              <a:ext cx="116891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>
                  <a:latin typeface="Arial" pitchFamily="34" charset="0"/>
                  <a:cs typeface="Arial" pitchFamily="34" charset="0"/>
                </a:rPr>
                <a:t>High availability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xmlns="" val="26750889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2017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Reactive workload &amp; layer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44549" y="795528"/>
            <a:ext cx="115788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juju charm layers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44549" y="885044"/>
            <a:ext cx="7600914" cy="558890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080744" y="1437375"/>
            <a:ext cx="41080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alibri" pitchFamily="34" charset="0"/>
                <a:cs typeface="Arial" pitchFamily="34" charset="0"/>
              </a:rPr>
              <a:t>Provides foundation service that can be </a:t>
            </a:r>
            <a:r>
              <a:rPr lang="en-US" sz="2000" dirty="0" smtClean="0">
                <a:solidFill>
                  <a:schemeClr val="accent2"/>
                </a:solidFill>
                <a:latin typeface="Calibri" pitchFamily="34" charset="0"/>
                <a:cs typeface="Arial" pitchFamily="34" charset="0"/>
              </a:rPr>
              <a:t>reused</a:t>
            </a:r>
            <a:r>
              <a:rPr lang="en-US" sz="2000" dirty="0" smtClean="0">
                <a:latin typeface="Calibri" pitchFamily="34" charset="0"/>
                <a:cs typeface="Arial" pitchFamily="34" charset="0"/>
              </a:rPr>
              <a:t>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080744" y="975710"/>
            <a:ext cx="14848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>
                <a:solidFill>
                  <a:schemeClr val="accent3">
                    <a:lumMod val="75000"/>
                  </a:schemeClr>
                </a:solidFill>
                <a:latin typeface="Calibri" pitchFamily="34" charset="0"/>
                <a:cs typeface="Arial" pitchFamily="34" charset="0"/>
              </a:rPr>
              <a:t>Base</a:t>
            </a:r>
            <a:r>
              <a:rPr lang="en-US" u="sng" dirty="0" smtClean="0">
                <a:solidFill>
                  <a:schemeClr val="accent3">
                    <a:lumMod val="75000"/>
                  </a:schemeClr>
                </a:solidFill>
                <a:latin typeface="Arial Black" pitchFamily="34" charset="0"/>
                <a:cs typeface="Arial" pitchFamily="34" charset="0"/>
              </a:rPr>
              <a:t> </a:t>
            </a:r>
            <a:r>
              <a:rPr lang="en-US" u="sng" dirty="0" smtClean="0">
                <a:solidFill>
                  <a:schemeClr val="accent3">
                    <a:lumMod val="75000"/>
                  </a:schemeClr>
                </a:solidFill>
                <a:latin typeface="Calibri" pitchFamily="34" charset="0"/>
                <a:cs typeface="Arial" pitchFamily="34" charset="0"/>
              </a:rPr>
              <a:t>layer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080744" y="2836270"/>
            <a:ext cx="374266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alibri" pitchFamily="34" charset="0"/>
                <a:cs typeface="Arial" pitchFamily="34" charset="0"/>
              </a:rPr>
              <a:t>Defines service that can be </a:t>
            </a:r>
            <a:r>
              <a:rPr lang="en-US" sz="2000" dirty="0" smtClean="0">
                <a:solidFill>
                  <a:schemeClr val="accent2"/>
                </a:solidFill>
                <a:latin typeface="Calibri" pitchFamily="34" charset="0"/>
                <a:cs typeface="Arial" pitchFamily="34" charset="0"/>
              </a:rPr>
              <a:t>connected</a:t>
            </a:r>
            <a:r>
              <a:rPr lang="en-US" sz="2000" dirty="0" smtClean="0">
                <a:latin typeface="Calibri" pitchFamily="34" charset="0"/>
                <a:cs typeface="Arial" pitchFamily="34" charset="0"/>
              </a:rPr>
              <a:t> to, </a:t>
            </a:r>
            <a:r>
              <a:rPr lang="en-US" sz="2000" dirty="0" err="1" smtClean="0">
                <a:latin typeface="Calibri" pitchFamily="34" charset="0"/>
                <a:cs typeface="Arial" pitchFamily="34" charset="0"/>
              </a:rPr>
              <a:t>eg</a:t>
            </a:r>
            <a:r>
              <a:rPr lang="en-US" sz="2000" dirty="0" smtClean="0">
                <a:latin typeface="Calibri" pitchFamily="34" charset="0"/>
                <a:cs typeface="Arial" pitchFamily="34" charset="0"/>
              </a:rPr>
              <a:t>. DB. Parameters are managed by charm; </a:t>
            </a:r>
            <a:r>
              <a:rPr lang="en-US" sz="2000" dirty="0" smtClean="0">
                <a:solidFill>
                  <a:schemeClr val="accent2"/>
                </a:solidFill>
                <a:latin typeface="Calibri" pitchFamily="34" charset="0"/>
                <a:cs typeface="Arial" pitchFamily="34" charset="0"/>
              </a:rPr>
              <a:t>connection method is determined by the application</a:t>
            </a:r>
            <a:r>
              <a:rPr lang="en-US" sz="2000" dirty="0" smtClean="0">
                <a:latin typeface="Calibri" pitchFamily="34" charset="0"/>
                <a:cs typeface="Arial" pitchFamily="34" charset="0"/>
              </a:rPr>
              <a:t>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080744" y="2420772"/>
            <a:ext cx="19791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>
                <a:solidFill>
                  <a:schemeClr val="accent3">
                    <a:lumMod val="75000"/>
                  </a:schemeClr>
                </a:solidFill>
                <a:latin typeface="Calibri" pitchFamily="34" charset="0"/>
                <a:cs typeface="Arial" pitchFamily="34" charset="0"/>
              </a:rPr>
              <a:t>Interface layer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080745" y="5343160"/>
            <a:ext cx="35412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alibri" pitchFamily="34" charset="0"/>
                <a:cs typeface="Arial" pitchFamily="34" charset="0"/>
              </a:rPr>
              <a:t>Defines </a:t>
            </a:r>
            <a:r>
              <a:rPr lang="en-US" sz="2000" dirty="0" smtClean="0">
                <a:solidFill>
                  <a:schemeClr val="accent2"/>
                </a:solidFill>
                <a:latin typeface="Calibri" pitchFamily="34" charset="0"/>
                <a:cs typeface="Arial" pitchFamily="34" charset="0"/>
              </a:rPr>
              <a:t>states</a:t>
            </a:r>
            <a:r>
              <a:rPr lang="en-US" sz="2000" dirty="0" smtClean="0">
                <a:latin typeface="Calibri" pitchFamily="34" charset="0"/>
                <a:cs typeface="Arial" pitchFamily="34" charset="0"/>
              </a:rPr>
              <a:t>, </a:t>
            </a:r>
            <a:r>
              <a:rPr lang="en-US" sz="2000" dirty="0" smtClean="0">
                <a:solidFill>
                  <a:schemeClr val="accent2"/>
                </a:solidFill>
                <a:latin typeface="Calibri" pitchFamily="34" charset="0"/>
                <a:cs typeface="Arial" pitchFamily="34" charset="0"/>
              </a:rPr>
              <a:t>hooks</a:t>
            </a:r>
            <a:r>
              <a:rPr lang="en-US" sz="2000" dirty="0" smtClean="0">
                <a:latin typeface="Calibri" pitchFamily="34" charset="0"/>
                <a:cs typeface="Arial" pitchFamily="34" charset="0"/>
              </a:rPr>
              <a:t> and application logics.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080744" y="4927662"/>
            <a:ext cx="22744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>
                <a:solidFill>
                  <a:schemeClr val="accent3">
                    <a:lumMod val="75000"/>
                  </a:schemeClr>
                </a:solidFill>
                <a:latin typeface="Calibri" pitchFamily="34" charset="0"/>
                <a:cs typeface="Arial" pitchFamily="34" charset="0"/>
              </a:rPr>
              <a:t>Application layer</a:t>
            </a:r>
          </a:p>
        </p:txBody>
      </p:sp>
    </p:spTree>
    <p:extLst>
      <p:ext uri="{BB962C8B-B14F-4D97-AF65-F5344CB8AC3E}">
        <p14:creationId xmlns:p14="http://schemas.microsoft.com/office/powerpoint/2010/main" xmlns="" val="26750889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2017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Charm interface parity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44549" y="795528"/>
            <a:ext cx="115788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12"/>
          <p:cNvGrpSpPr/>
          <p:nvPr/>
        </p:nvGrpSpPr>
        <p:grpSpPr>
          <a:xfrm>
            <a:off x="1743739" y="902474"/>
            <a:ext cx="8867553" cy="5725365"/>
            <a:chOff x="1831639" y="902475"/>
            <a:chExt cx="8271120" cy="5356098"/>
          </a:xfrm>
        </p:grpSpPr>
        <p:pic>
          <p:nvPicPr>
            <p:cNvPr id="7" name="Picture 6" descr="charm relation and interface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76898" y="902475"/>
              <a:ext cx="8125861" cy="4062931"/>
            </a:xfrm>
            <a:prstGeom prst="rect">
              <a:avLst/>
            </a:prstGeom>
          </p:spPr>
        </p:pic>
        <p:pic>
          <p:nvPicPr>
            <p:cNvPr id="8" name="Picture 7" descr="charm_provides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31639" y="5196238"/>
              <a:ext cx="2489200" cy="1054100"/>
            </a:xfrm>
            <a:prstGeom prst="rect">
              <a:avLst/>
            </a:prstGeom>
          </p:spPr>
        </p:pic>
        <p:pic>
          <p:nvPicPr>
            <p:cNvPr id="9" name="Picture 8" descr="charm_requires.pn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093210" y="4734573"/>
              <a:ext cx="2476500" cy="1524000"/>
            </a:xfrm>
            <a:prstGeom prst="rect">
              <a:avLst/>
            </a:prstGeom>
          </p:spPr>
        </p:pic>
        <p:cxnSp>
          <p:nvCxnSpPr>
            <p:cNvPr id="12" name="Elbow Connector 11"/>
            <p:cNvCxnSpPr>
              <a:endCxn id="9" idx="1"/>
            </p:cNvCxnSpPr>
            <p:nvPr/>
          </p:nvCxnSpPr>
          <p:spPr>
            <a:xfrm flipV="1">
              <a:off x="4320839" y="5496573"/>
              <a:ext cx="2772371" cy="578303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prstDash val="dash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Elbow Connector 14"/>
            <p:cNvCxnSpPr/>
            <p:nvPr/>
          </p:nvCxnSpPr>
          <p:spPr>
            <a:xfrm flipV="1">
              <a:off x="3319251" y="5368705"/>
              <a:ext cx="3773960" cy="541288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prstDash val="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319251" y="5622067"/>
              <a:ext cx="1801996" cy="2591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Arial" pitchFamily="34" charset="0"/>
                  <a:cs typeface="Arial" pitchFamily="34" charset="0"/>
                </a:rPr>
                <a:t>Define a relation category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727130" y="5448328"/>
              <a:ext cx="1511931" cy="2591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Arial" pitchFamily="34" charset="0"/>
                  <a:cs typeface="Arial" pitchFamily="34" charset="0"/>
                </a:rPr>
                <a:t>Interface must match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xmlns="" val="26750889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2017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Hooks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244549" y="795528"/>
            <a:ext cx="115788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oup 35"/>
          <p:cNvGrpSpPr/>
          <p:nvPr/>
        </p:nvGrpSpPr>
        <p:grpSpPr>
          <a:xfrm>
            <a:off x="1323409" y="2374040"/>
            <a:ext cx="9108442" cy="3522985"/>
            <a:chOff x="1323409" y="2374040"/>
            <a:chExt cx="9108442" cy="3522985"/>
          </a:xfrm>
        </p:grpSpPr>
        <p:sp>
          <p:nvSpPr>
            <p:cNvPr id="32" name="Rectangle 31"/>
            <p:cNvSpPr/>
            <p:nvPr/>
          </p:nvSpPr>
          <p:spPr>
            <a:xfrm>
              <a:off x="1323409" y="2374040"/>
              <a:ext cx="1957940" cy="66322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 smtClean="0"/>
                <a:t>install</a:t>
              </a: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4912865" y="3897183"/>
              <a:ext cx="1957940" cy="66322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 err="1" smtClean="0"/>
                <a:t>config</a:t>
              </a:r>
              <a:r>
                <a:rPr lang="en-US" sz="1800" dirty="0" smtClean="0"/>
                <a:t>-changed</a:t>
              </a: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7967954" y="3897183"/>
              <a:ext cx="1957940" cy="66322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 smtClean="0"/>
                <a:t>start</a:t>
              </a: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4912865" y="2374040"/>
              <a:ext cx="1957940" cy="66322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 smtClean="0"/>
                <a:t>upgrade-charm</a:t>
              </a:r>
            </a:p>
          </p:txBody>
        </p:sp>
        <p:cxnSp>
          <p:nvCxnSpPr>
            <p:cNvPr id="37" name="Shape 36"/>
            <p:cNvCxnSpPr>
              <a:stCxn id="34" idx="0"/>
              <a:endCxn id="35" idx="3"/>
            </p:cNvCxnSpPr>
            <p:nvPr/>
          </p:nvCxnSpPr>
          <p:spPr>
            <a:xfrm rot="16200000" flipV="1">
              <a:off x="7313100" y="2263358"/>
              <a:ext cx="1191531" cy="2076119"/>
            </a:xfrm>
            <a:prstGeom prst="bentConnector2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>
              <a:stCxn id="35" idx="2"/>
              <a:endCxn id="33" idx="0"/>
            </p:cNvCxnSpPr>
            <p:nvPr/>
          </p:nvCxnSpPr>
          <p:spPr>
            <a:xfrm>
              <a:off x="5891835" y="3037263"/>
              <a:ext cx="0" cy="85992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>
              <a:stCxn id="32" idx="3"/>
              <a:endCxn id="35" idx="1"/>
            </p:cNvCxnSpPr>
            <p:nvPr/>
          </p:nvCxnSpPr>
          <p:spPr>
            <a:xfrm>
              <a:off x="3281349" y="2705652"/>
              <a:ext cx="1631516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>
              <a:stCxn id="33" idx="3"/>
              <a:endCxn id="34" idx="1"/>
            </p:cNvCxnSpPr>
            <p:nvPr/>
          </p:nvCxnSpPr>
          <p:spPr>
            <a:xfrm>
              <a:off x="6870805" y="4228795"/>
              <a:ext cx="109714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Rectangle 43"/>
            <p:cNvSpPr/>
            <p:nvPr/>
          </p:nvSpPr>
          <p:spPr>
            <a:xfrm>
              <a:off x="7967955" y="5233802"/>
              <a:ext cx="1957940" cy="66322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 smtClean="0"/>
                <a:t>stop</a:t>
              </a:r>
            </a:p>
          </p:txBody>
        </p:sp>
        <p:cxnSp>
          <p:nvCxnSpPr>
            <p:cNvPr id="46" name="Straight Arrow Connector 45"/>
            <p:cNvCxnSpPr>
              <a:stCxn id="34" idx="2"/>
              <a:endCxn id="44" idx="0"/>
            </p:cNvCxnSpPr>
            <p:nvPr/>
          </p:nvCxnSpPr>
          <p:spPr>
            <a:xfrm>
              <a:off x="8946924" y="4560406"/>
              <a:ext cx="1" cy="673396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Arc 48"/>
            <p:cNvSpPr/>
            <p:nvPr/>
          </p:nvSpPr>
          <p:spPr>
            <a:xfrm>
              <a:off x="9419937" y="4228794"/>
              <a:ext cx="1011914" cy="663223"/>
            </a:xfrm>
            <a:prstGeom prst="arc">
              <a:avLst>
                <a:gd name="adj1" fmla="val 16200000"/>
                <a:gd name="adj2" fmla="val 15958467"/>
              </a:avLst>
            </a:prstGeom>
            <a:ln>
              <a:solidFill>
                <a:schemeClr val="tx1"/>
              </a:solidFill>
              <a:prstDash val="dash"/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9515634" y="4560406"/>
              <a:ext cx="84830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Arial" pitchFamily="34" charset="0"/>
                  <a:cs typeface="Arial" pitchFamily="34" charset="0"/>
                </a:rPr>
                <a:t>Main loop</a:t>
              </a: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7862016" y="2669606"/>
              <a:ext cx="111280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 smtClean="0">
                  <a:latin typeface="Arial" pitchFamily="34" charset="0"/>
                  <a:cs typeface="Arial" pitchFamily="34" charset="0"/>
                </a:rPr>
                <a:t>User upgrade</a:t>
              </a:r>
              <a:endParaRPr lang="zh-CN" altLang="en-US" sz="1200" dirty="0" smtClean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8105027" y="4753517"/>
              <a:ext cx="84189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 smtClean="0">
                  <a:latin typeface="Arial" pitchFamily="34" charset="0"/>
                  <a:cs typeface="Arial" pitchFamily="34" charset="0"/>
                </a:rPr>
                <a:t>User stop</a:t>
              </a:r>
              <a:endParaRPr lang="zh-CN" altLang="en-US" sz="1200" dirty="0" smtClean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4912865" y="4615017"/>
              <a:ext cx="196220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 err="1" smtClean="0">
                  <a:latin typeface="Arial" pitchFamily="34" charset="0"/>
                  <a:cs typeface="Arial" pitchFamily="34" charset="0"/>
                </a:rPr>
                <a:t>Hookenv.config</a:t>
              </a:r>
              <a:r>
                <a:rPr lang="en-US" altLang="zh-CN" sz="1200" dirty="0" smtClean="0">
                  <a:latin typeface="Arial" pitchFamily="34" charset="0"/>
                  <a:cs typeface="Arial" pitchFamily="34" charset="0"/>
                </a:rPr>
                <a:t>() changed</a:t>
              </a:r>
              <a:endParaRPr lang="zh-CN" altLang="en-US" sz="1200" dirty="0" smtClean="0"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1323409" y="4892016"/>
            <a:ext cx="2463897" cy="1189282"/>
            <a:chOff x="1323409" y="5417541"/>
            <a:chExt cx="2463897" cy="1189282"/>
          </a:xfrm>
        </p:grpSpPr>
        <p:sp>
          <p:nvSpPr>
            <p:cNvPr id="60" name="Rectangle 59"/>
            <p:cNvSpPr/>
            <p:nvPr/>
          </p:nvSpPr>
          <p:spPr>
            <a:xfrm>
              <a:off x="1323409" y="5417541"/>
              <a:ext cx="1957940" cy="66322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 smtClean="0"/>
                <a:t>update-status</a:t>
              </a:r>
            </a:p>
          </p:txBody>
        </p:sp>
        <p:sp>
          <p:nvSpPr>
            <p:cNvPr id="62" name="Arc 61"/>
            <p:cNvSpPr/>
            <p:nvPr/>
          </p:nvSpPr>
          <p:spPr>
            <a:xfrm>
              <a:off x="2775392" y="5943600"/>
              <a:ext cx="1011914" cy="663223"/>
            </a:xfrm>
            <a:prstGeom prst="arc">
              <a:avLst>
                <a:gd name="adj1" fmla="val 16200000"/>
                <a:gd name="adj2" fmla="val 15958467"/>
              </a:avLst>
            </a:prstGeom>
            <a:ln>
              <a:solidFill>
                <a:schemeClr val="tx1"/>
              </a:solidFill>
              <a:prstDash val="dash"/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2871089" y="6275212"/>
              <a:ext cx="90351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Arial" pitchFamily="34" charset="0"/>
                  <a:cs typeface="Arial" pitchFamily="34" charset="0"/>
                </a:rPr>
                <a:t>Timer loop</a:t>
              </a:r>
            </a:p>
          </p:txBody>
        </p:sp>
      </p:grpSp>
      <p:sp>
        <p:nvSpPr>
          <p:cNvPr id="24" name="Rectangle 23"/>
          <p:cNvSpPr/>
          <p:nvPr/>
        </p:nvSpPr>
        <p:spPr>
          <a:xfrm>
            <a:off x="1276211" y="1257193"/>
            <a:ext cx="727330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/>
            <a:r>
              <a:rPr lang="en-US" sz="1800" u="sng" dirty="0" smtClean="0">
                <a:solidFill>
                  <a:schemeClr val="accent3">
                    <a:lumMod val="75000"/>
                  </a:schemeClr>
                </a:solidFill>
                <a:latin typeface="Calibri" pitchFamily="34" charset="0"/>
                <a:cs typeface="Arial" pitchFamily="34" charset="0"/>
              </a:rPr>
              <a:t>Hooks: 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sz="1800" dirty="0" smtClean="0">
                <a:latin typeface="Calibri" pitchFamily="34" charset="0"/>
                <a:cs typeface="Arial" pitchFamily="34" charset="0"/>
              </a:rPr>
              <a:t>Use @hook(“…”)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dirty="0" smtClean="0">
                <a:latin typeface="Calibri" pitchFamily="34" charset="0"/>
                <a:cs typeface="Arial" pitchFamily="34" charset="0"/>
              </a:rPr>
              <a:t>Sequence is hard-coded in </a:t>
            </a:r>
            <a:r>
              <a:rPr lang="en-US" sz="1800" dirty="0" smtClean="0">
                <a:solidFill>
                  <a:schemeClr val="accent2"/>
                </a:solidFill>
                <a:latin typeface="Calibri" pitchFamily="34" charset="0"/>
                <a:cs typeface="Arial" pitchFamily="34" charset="0"/>
              </a:rPr>
              <a:t>juju/worker/</a:t>
            </a:r>
            <a:r>
              <a:rPr lang="en-US" sz="1800" dirty="0" err="1" smtClean="0">
                <a:solidFill>
                  <a:schemeClr val="accent2"/>
                </a:solidFill>
                <a:latin typeface="Calibri" pitchFamily="34" charset="0"/>
                <a:cs typeface="Arial" pitchFamily="34" charset="0"/>
              </a:rPr>
              <a:t>uniter</a:t>
            </a:r>
            <a:r>
              <a:rPr lang="en-US" sz="1800" dirty="0" smtClean="0">
                <a:solidFill>
                  <a:schemeClr val="accent2"/>
                </a:solidFill>
                <a:latin typeface="Calibri" pitchFamily="34" charset="0"/>
                <a:cs typeface="Arial" pitchFamily="34" charset="0"/>
              </a:rPr>
              <a:t>/operation/</a:t>
            </a:r>
            <a:r>
              <a:rPr lang="en-US" sz="1800" dirty="0" err="1" smtClean="0">
                <a:solidFill>
                  <a:schemeClr val="accent2"/>
                </a:solidFill>
                <a:latin typeface="Calibri" pitchFamily="34" charset="0"/>
                <a:cs typeface="Arial" pitchFamily="34" charset="0"/>
              </a:rPr>
              <a:t>runhook.go</a:t>
            </a:r>
            <a:endParaRPr lang="en-US" sz="1800" dirty="0" smtClean="0">
              <a:solidFill>
                <a:schemeClr val="accent2"/>
              </a:solidFill>
              <a:latin typeface="Calibri" pitchFamily="34" charset="0"/>
              <a:cs typeface="Arial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44549" y="3633712"/>
            <a:ext cx="15310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alibri" pitchFamily="34" charset="0"/>
                <a:cs typeface="Arial" pitchFamily="34" charset="0"/>
              </a:rPr>
              <a:t>machine-0 </a:t>
            </a:r>
          </a:p>
        </p:txBody>
      </p:sp>
      <p:cxnSp>
        <p:nvCxnSpPr>
          <p:cNvPr id="29" name="Shape 28"/>
          <p:cNvCxnSpPr>
            <a:stCxn id="27" idx="0"/>
            <a:endCxn id="32" idx="1"/>
          </p:cNvCxnSpPr>
          <p:nvPr/>
        </p:nvCxnSpPr>
        <p:spPr>
          <a:xfrm rot="5400000" flipH="1" flipV="1">
            <a:off x="702721" y="3013024"/>
            <a:ext cx="928060" cy="313316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hape 30"/>
          <p:cNvCxnSpPr>
            <a:stCxn id="27" idx="2"/>
            <a:endCxn id="60" idx="1"/>
          </p:cNvCxnSpPr>
          <p:nvPr/>
        </p:nvCxnSpPr>
        <p:spPr>
          <a:xfrm rot="16200000" flipH="1">
            <a:off x="602626" y="4502844"/>
            <a:ext cx="1128251" cy="313316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5299709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2017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States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44549" y="795528"/>
            <a:ext cx="115788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3"/>
          <p:cNvSpPr txBox="1">
            <a:spLocks noChangeArrowheads="1"/>
          </p:cNvSpPr>
          <p:nvPr/>
        </p:nvSpPr>
        <p:spPr>
          <a:xfrm>
            <a:off x="620023" y="990601"/>
            <a:ext cx="11128650" cy="4886325"/>
          </a:xfrm>
          <a:prstGeom prst="rect">
            <a:avLst/>
          </a:prstGeom>
        </p:spPr>
        <p:txBody>
          <a:bodyPr/>
          <a:lstStyle/>
          <a:p>
            <a:pPr marL="457120" marR="0" lvl="0" indent="-457120" algn="l" defTabSz="1218987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charset="-122"/>
              <a:cs typeface="Arial" pitchFamily="34" charset="0"/>
            </a:endParaRPr>
          </a:p>
          <a:p>
            <a:pPr marL="457120" marR="0" lvl="0" indent="-457120" algn="l" defTabSz="1218987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charset="-122"/>
              <a:cs typeface="Arial" pitchFamily="34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20023" y="1148316"/>
            <a:ext cx="5454503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/>
            <a:r>
              <a:rPr lang="en-US" u="sng" dirty="0" smtClean="0">
                <a:solidFill>
                  <a:schemeClr val="accent3">
                    <a:lumMod val="75000"/>
                  </a:schemeClr>
                </a:solidFill>
                <a:latin typeface="Calibri" pitchFamily="34" charset="0"/>
                <a:cs typeface="Arial" pitchFamily="34" charset="0"/>
              </a:rPr>
              <a:t>States: 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sz="1800" dirty="0" smtClean="0">
                <a:solidFill>
                  <a:schemeClr val="accent2"/>
                </a:solidFill>
                <a:latin typeface="Calibri" pitchFamily="34" charset="0"/>
                <a:cs typeface="Arial" pitchFamily="34" charset="0"/>
              </a:rPr>
              <a:t>@when</a:t>
            </a:r>
            <a:r>
              <a:rPr lang="en-US" altLang="zh-CN" sz="1800" dirty="0" smtClean="0">
                <a:latin typeface="Calibri" pitchFamily="34" charset="0"/>
                <a:cs typeface="Arial" pitchFamily="34" charset="0"/>
              </a:rPr>
              <a:t>, </a:t>
            </a:r>
            <a:r>
              <a:rPr lang="en-US" altLang="zh-CN" sz="1800" dirty="0" smtClean="0">
                <a:solidFill>
                  <a:schemeClr val="accent2"/>
                </a:solidFill>
                <a:latin typeface="Calibri" pitchFamily="34" charset="0"/>
                <a:cs typeface="Arial" pitchFamily="34" charset="0"/>
              </a:rPr>
              <a:t>@</a:t>
            </a:r>
            <a:r>
              <a:rPr lang="en-US" altLang="zh-CN" sz="1800" dirty="0" err="1" smtClean="0">
                <a:solidFill>
                  <a:schemeClr val="accent2"/>
                </a:solidFill>
                <a:latin typeface="Calibri" pitchFamily="34" charset="0"/>
                <a:cs typeface="Arial" pitchFamily="34" charset="0"/>
              </a:rPr>
              <a:t>when_not</a:t>
            </a:r>
            <a:r>
              <a:rPr lang="en-US" altLang="zh-CN" sz="1800" dirty="0" smtClean="0">
                <a:solidFill>
                  <a:schemeClr val="accent2"/>
                </a:solidFill>
                <a:latin typeface="Calibri" pitchFamily="34" charset="0"/>
                <a:cs typeface="Arial" pitchFamily="34" charset="0"/>
              </a:rPr>
              <a:t>, @</a:t>
            </a:r>
            <a:r>
              <a:rPr lang="en-US" altLang="zh-CN" sz="1800" dirty="0" err="1" smtClean="0">
                <a:solidFill>
                  <a:schemeClr val="accent2"/>
                </a:solidFill>
                <a:latin typeface="Calibri" pitchFamily="34" charset="0"/>
                <a:cs typeface="Arial" pitchFamily="34" charset="0"/>
              </a:rPr>
              <a:t>when_all</a:t>
            </a:r>
            <a:r>
              <a:rPr lang="en-US" altLang="zh-CN" sz="1800" dirty="0" smtClean="0">
                <a:solidFill>
                  <a:schemeClr val="accent2"/>
                </a:solidFill>
                <a:latin typeface="Calibri" pitchFamily="34" charset="0"/>
                <a:cs typeface="Arial" pitchFamily="34" charset="0"/>
              </a:rPr>
              <a:t>….</a:t>
            </a:r>
            <a:endParaRPr lang="en-US" altLang="zh-CN" sz="1800" dirty="0" smtClean="0">
              <a:latin typeface="Calibri" pitchFamily="34" charset="0"/>
              <a:cs typeface="Arial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altLang="zh-CN" sz="1800" dirty="0" smtClean="0">
                <a:latin typeface="Calibri" pitchFamily="34" charset="0"/>
                <a:cs typeface="Arial" pitchFamily="34" charset="0"/>
              </a:rPr>
              <a:t>Can be split among layers, but</a:t>
            </a:r>
          </a:p>
          <a:p>
            <a:pPr marL="1066693" lvl="1" indent="-457200">
              <a:buFont typeface="+mj-lt"/>
              <a:buAutoNum type="arabicPeriod"/>
            </a:pPr>
            <a:r>
              <a:rPr lang="en-US" altLang="zh-CN" sz="1800" dirty="0" smtClean="0">
                <a:latin typeface="Calibri" pitchFamily="34" charset="0"/>
                <a:cs typeface="Arial" pitchFamily="34" charset="0"/>
              </a:rPr>
              <a:t>not across charms</a:t>
            </a:r>
          </a:p>
          <a:p>
            <a:pPr marL="1066693" lvl="1" indent="-457200">
              <a:buFont typeface="+mj-lt"/>
              <a:buAutoNum type="arabicPeriod"/>
            </a:pPr>
            <a:r>
              <a:rPr lang="en-US" altLang="zh-CN" sz="1800" dirty="0" smtClean="0">
                <a:latin typeface="Calibri" pitchFamily="34" charset="0"/>
                <a:cs typeface="Arial" pitchFamily="34" charset="0"/>
              </a:rPr>
              <a:t>not across unit 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sz="1800" dirty="0" smtClean="0">
                <a:latin typeface="Calibri" pitchFamily="34" charset="0"/>
                <a:cs typeface="Arial" pitchFamily="34" charset="0"/>
              </a:rPr>
              <a:t>Fire at state </a:t>
            </a:r>
            <a:r>
              <a:rPr lang="en-US" altLang="zh-CN" sz="1800" dirty="0" smtClean="0">
                <a:solidFill>
                  <a:schemeClr val="accent2"/>
                </a:solidFill>
                <a:latin typeface="Calibri" pitchFamily="34" charset="0"/>
                <a:cs typeface="Arial" pitchFamily="34" charset="0"/>
              </a:rPr>
              <a:t>F-&gt;T transition only </a:t>
            </a:r>
            <a:r>
              <a:rPr lang="en-US" altLang="zh-CN" sz="1800" dirty="0" smtClean="0">
                <a:latin typeface="Calibri" pitchFamily="34" charset="0"/>
                <a:cs typeface="Arial" pitchFamily="34" charset="0"/>
              </a:rPr>
              <a:t>=&gt; reset in handler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sz="1800" dirty="0" smtClean="0">
                <a:latin typeface="Calibri" pitchFamily="34" charset="0"/>
                <a:cs typeface="Arial" pitchFamily="34" charset="0"/>
              </a:rPr>
              <a:t>Multiple “true” are queued</a:t>
            </a:r>
          </a:p>
          <a:p>
            <a:pPr marL="457200" indent="-457200"/>
            <a:endParaRPr lang="en-US" u="sng" dirty="0" smtClean="0">
              <a:solidFill>
                <a:schemeClr val="accent3">
                  <a:lumMod val="75000"/>
                </a:schemeClr>
              </a:solidFill>
              <a:latin typeface="Calibri" pitchFamily="34" charset="0"/>
              <a:cs typeface="Arial" pitchFamily="34" charset="0"/>
            </a:endParaRPr>
          </a:p>
          <a:p>
            <a:pPr marL="457200" indent="-457200"/>
            <a:r>
              <a:rPr lang="en-US" u="sng" dirty="0" smtClean="0">
                <a:solidFill>
                  <a:schemeClr val="accent3">
                    <a:lumMod val="75000"/>
                  </a:schemeClr>
                </a:solidFill>
                <a:latin typeface="Calibri" pitchFamily="34" charset="0"/>
                <a:cs typeface="Arial" pitchFamily="34" charset="0"/>
              </a:rPr>
              <a:t>How are states executed: </a:t>
            </a:r>
          </a:p>
          <a:p>
            <a:pPr marL="457200" indent="-457200"/>
            <a:r>
              <a:rPr lang="en-US" altLang="zh-CN" sz="1800" dirty="0" smtClean="0">
                <a:latin typeface="Calibri" pitchFamily="34" charset="0"/>
                <a:cs typeface="Arial" pitchFamily="34" charset="0"/>
              </a:rPr>
              <a:t>1. Register: </a:t>
            </a:r>
            <a:r>
              <a:rPr lang="en-US" altLang="zh-CN" sz="1800" dirty="0" err="1" smtClean="0">
                <a:solidFill>
                  <a:schemeClr val="accent2"/>
                </a:solidFill>
                <a:latin typeface="Calibri" pitchFamily="34" charset="0"/>
                <a:cs typeface="Arial" pitchFamily="34" charset="0"/>
              </a:rPr>
              <a:t>charmhelpers.core.hookenv.discover</a:t>
            </a:r>
            <a:r>
              <a:rPr lang="en-US" altLang="zh-CN" sz="1800" dirty="0" smtClean="0">
                <a:solidFill>
                  <a:schemeClr val="accent2"/>
                </a:solidFill>
                <a:latin typeface="Calibri" pitchFamily="34" charset="0"/>
                <a:cs typeface="Arial" pitchFamily="34" charset="0"/>
              </a:rPr>
              <a:t>()</a:t>
            </a:r>
            <a:endParaRPr lang="en-US" altLang="zh-CN" sz="1800" dirty="0" smtClean="0">
              <a:latin typeface="Calibri" pitchFamily="34" charset="0"/>
              <a:cs typeface="Arial" pitchFamily="34" charset="0"/>
            </a:endParaRPr>
          </a:p>
          <a:p>
            <a:pPr marL="1066693" lvl="1" indent="-457200">
              <a:buAutoNum type="arabicPeriod"/>
            </a:pPr>
            <a:r>
              <a:rPr lang="en-US" altLang="zh-CN" sz="1800" dirty="0" smtClean="0">
                <a:latin typeface="Calibri" pitchFamily="34" charset="0"/>
                <a:cs typeface="Arial" pitchFamily="34" charset="0"/>
              </a:rPr>
              <a:t>all .</a:t>
            </a:r>
            <a:r>
              <a:rPr lang="en-US" altLang="zh-CN" sz="1800" dirty="0" err="1" smtClean="0">
                <a:latin typeface="Calibri" pitchFamily="34" charset="0"/>
                <a:cs typeface="Arial" pitchFamily="34" charset="0"/>
              </a:rPr>
              <a:t>py</a:t>
            </a:r>
            <a:r>
              <a:rPr lang="en-US" altLang="zh-CN" sz="1800" dirty="0" smtClean="0">
                <a:latin typeface="Calibri" pitchFamily="34" charset="0"/>
                <a:cs typeface="Arial" pitchFamily="34" charset="0"/>
              </a:rPr>
              <a:t> under </a:t>
            </a:r>
            <a:r>
              <a:rPr lang="en-US" altLang="zh-CN" sz="1800" dirty="0" smtClean="0">
                <a:solidFill>
                  <a:schemeClr val="accent2"/>
                </a:solidFill>
                <a:latin typeface="Calibri" pitchFamily="34" charset="0"/>
                <a:cs typeface="Arial" pitchFamily="34" charset="0"/>
              </a:rPr>
              <a:t>/reactive</a:t>
            </a:r>
            <a:r>
              <a:rPr lang="en-US" altLang="zh-CN" sz="1800" dirty="0" smtClean="0">
                <a:latin typeface="Calibri" pitchFamily="34" charset="0"/>
                <a:cs typeface="Arial" pitchFamily="34" charset="0"/>
              </a:rPr>
              <a:t>, </a:t>
            </a:r>
            <a:r>
              <a:rPr lang="en-US" altLang="zh-CN" sz="1800" dirty="0" smtClean="0">
                <a:solidFill>
                  <a:schemeClr val="accent2"/>
                </a:solidFill>
                <a:latin typeface="Calibri" pitchFamily="34" charset="0"/>
                <a:cs typeface="Arial" pitchFamily="34" charset="0"/>
              </a:rPr>
              <a:t>/hooks/reactive</a:t>
            </a:r>
            <a:r>
              <a:rPr lang="en-US" altLang="zh-CN" sz="1800" dirty="0" smtClean="0">
                <a:latin typeface="Calibri" pitchFamily="34" charset="0"/>
                <a:cs typeface="Arial" pitchFamily="34" charset="0"/>
              </a:rPr>
              <a:t>, </a:t>
            </a:r>
            <a:r>
              <a:rPr lang="en-US" altLang="zh-CN" sz="1800" dirty="0" smtClean="0">
                <a:solidFill>
                  <a:schemeClr val="accent2"/>
                </a:solidFill>
                <a:latin typeface="Calibri" pitchFamily="34" charset="0"/>
                <a:cs typeface="Arial" pitchFamily="34" charset="0"/>
              </a:rPr>
              <a:t>/hooks/relations </a:t>
            </a:r>
            <a:r>
              <a:rPr lang="en-US" altLang="zh-CN" sz="1800" dirty="0" smtClean="0">
                <a:latin typeface="Calibri" pitchFamily="34" charset="0"/>
                <a:cs typeface="Arial" pitchFamily="34" charset="0"/>
              </a:rPr>
              <a:t>are imported. </a:t>
            </a:r>
          </a:p>
          <a:p>
            <a:pPr marL="1066693" lvl="1" indent="-457200">
              <a:buAutoNum type="arabicPeriod"/>
            </a:pPr>
            <a:r>
              <a:rPr lang="en-US" altLang="zh-CN" sz="1800" dirty="0" smtClean="0">
                <a:latin typeface="Calibri" pitchFamily="34" charset="0"/>
                <a:cs typeface="Arial" pitchFamily="34" charset="0"/>
              </a:rPr>
              <a:t>all executable files (scripts) must support 2 flags: </a:t>
            </a:r>
            <a:r>
              <a:rPr lang="en-US" altLang="zh-CN" sz="1800" dirty="0" smtClean="0">
                <a:solidFill>
                  <a:schemeClr val="accent2"/>
                </a:solidFill>
                <a:latin typeface="Calibri" pitchFamily="34" charset="0"/>
                <a:cs typeface="Arial" pitchFamily="34" charset="0"/>
              </a:rPr>
              <a:t>--test</a:t>
            </a:r>
            <a:r>
              <a:rPr lang="en-US" altLang="zh-CN" sz="1800" dirty="0" smtClean="0">
                <a:latin typeface="Calibri" pitchFamily="34" charset="0"/>
                <a:cs typeface="Arial" pitchFamily="34" charset="0"/>
              </a:rPr>
              <a:t> and </a:t>
            </a:r>
            <a:r>
              <a:rPr lang="en-US" altLang="zh-CN" sz="1800" dirty="0" smtClean="0">
                <a:solidFill>
                  <a:schemeClr val="accent2"/>
                </a:solidFill>
                <a:latin typeface="Calibri" pitchFamily="34" charset="0"/>
                <a:cs typeface="Arial" pitchFamily="34" charset="0"/>
              </a:rPr>
              <a:t>--invoke</a:t>
            </a:r>
          </a:p>
          <a:p>
            <a:pPr marL="457200" indent="-457200"/>
            <a:r>
              <a:rPr lang="en-US" altLang="zh-CN" sz="1800" dirty="0" smtClean="0">
                <a:latin typeface="Calibri" pitchFamily="34" charset="0"/>
                <a:cs typeface="Arial" pitchFamily="34" charset="0"/>
              </a:rPr>
              <a:t>2. Scan: </a:t>
            </a:r>
            <a:r>
              <a:rPr lang="en-US" altLang="zh-CN" sz="1800" dirty="0" err="1" smtClean="0">
                <a:solidFill>
                  <a:schemeClr val="accent2"/>
                </a:solidFill>
                <a:latin typeface="Calibri" pitchFamily="34" charset="0"/>
                <a:cs typeface="Arial" pitchFamily="34" charset="0"/>
              </a:rPr>
              <a:t>charmhelpers.core.hookenv._run_atstart</a:t>
            </a:r>
            <a:r>
              <a:rPr lang="en-US" altLang="zh-CN" sz="1800" dirty="0" smtClean="0">
                <a:solidFill>
                  <a:schemeClr val="accent2"/>
                </a:solidFill>
                <a:latin typeface="Calibri" pitchFamily="34" charset="0"/>
                <a:cs typeface="Arial" pitchFamily="34" charset="0"/>
              </a:rPr>
              <a:t>()</a:t>
            </a:r>
          </a:p>
          <a:p>
            <a:pPr marL="457200" indent="-457200"/>
            <a:r>
              <a:rPr lang="en-US" altLang="zh-CN" sz="1800" dirty="0" smtClean="0">
                <a:latin typeface="Calibri" pitchFamily="34" charset="0"/>
                <a:cs typeface="Arial" pitchFamily="34" charset="0"/>
              </a:rPr>
              <a:t>3. Dispatch in two phases: </a:t>
            </a:r>
            <a:r>
              <a:rPr lang="en-US" altLang="zh-CN" sz="1800" dirty="0" smtClean="0">
                <a:solidFill>
                  <a:schemeClr val="accent2"/>
                </a:solidFill>
                <a:latin typeface="Calibri" pitchFamily="34" charset="0"/>
                <a:cs typeface="Arial" pitchFamily="34" charset="0"/>
              </a:rPr>
              <a:t>hooks (while) </a:t>
            </a:r>
            <a:r>
              <a:rPr lang="en-US" altLang="zh-CN" sz="1800" dirty="0" smtClean="0">
                <a:latin typeface="Calibri" pitchFamily="34" charset="0"/>
                <a:cs typeface="Arial" pitchFamily="34" charset="0"/>
              </a:rPr>
              <a:t>&amp; </a:t>
            </a:r>
            <a:r>
              <a:rPr lang="en-US" altLang="zh-CN" sz="1800" dirty="0" smtClean="0">
                <a:solidFill>
                  <a:schemeClr val="accent2"/>
                </a:solidFill>
                <a:latin typeface="Calibri" pitchFamily="34" charset="0"/>
                <a:cs typeface="Arial" pitchFamily="34" charset="0"/>
              </a:rPr>
              <a:t>others (for 1:100)</a:t>
            </a:r>
            <a:r>
              <a:rPr lang="en-US" altLang="zh-CN" sz="1800" dirty="0" smtClean="0">
                <a:latin typeface="Calibri" pitchFamily="34" charset="0"/>
                <a:cs typeface="Arial" pitchFamily="34" charset="0"/>
              </a:rPr>
              <a:t> =&gt; not </a:t>
            </a:r>
            <a:r>
              <a:rPr lang="en-US" altLang="zh-CN" sz="1800" dirty="0" err="1" smtClean="0">
                <a:latin typeface="Calibri" pitchFamily="34" charset="0"/>
                <a:cs typeface="Arial" pitchFamily="34" charset="0"/>
              </a:rPr>
              <a:t>interruptable</a:t>
            </a:r>
            <a:r>
              <a:rPr lang="en-US" altLang="zh-CN" sz="1800" dirty="0" smtClean="0">
                <a:latin typeface="Calibri" pitchFamily="34" charset="0"/>
                <a:cs typeface="Arial" pitchFamily="34" charset="0"/>
              </a:rPr>
              <a:t>, max 100 states(?)</a:t>
            </a:r>
            <a:endParaRPr lang="en-US" sz="1800" dirty="0" smtClean="0">
              <a:solidFill>
                <a:schemeClr val="accent2"/>
              </a:solidFill>
              <a:latin typeface="Calibri" pitchFamily="34" charset="0"/>
              <a:cs typeface="Arial" pitchFamily="34" charset="0"/>
            </a:endParaRPr>
          </a:p>
        </p:txBody>
      </p:sp>
      <p:grpSp>
        <p:nvGrpSpPr>
          <p:cNvPr id="27" name="Group 34"/>
          <p:cNvGrpSpPr/>
          <p:nvPr/>
        </p:nvGrpSpPr>
        <p:grpSpPr>
          <a:xfrm>
            <a:off x="6965519" y="1434276"/>
            <a:ext cx="4049714" cy="4069958"/>
            <a:chOff x="1573619" y="1379529"/>
            <a:chExt cx="4049714" cy="4069958"/>
          </a:xfrm>
        </p:grpSpPr>
        <p:sp>
          <p:nvSpPr>
            <p:cNvPr id="31" name="Rectangle 30"/>
            <p:cNvSpPr/>
            <p:nvPr/>
          </p:nvSpPr>
          <p:spPr>
            <a:xfrm>
              <a:off x="2522434" y="2708533"/>
              <a:ext cx="2485479" cy="55707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State.1</a:t>
              </a: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2522434" y="3651286"/>
              <a:ext cx="2485479" cy="55707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State.2</a:t>
              </a: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2522434" y="4601128"/>
              <a:ext cx="2485479" cy="55707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State.3</a:t>
              </a:r>
            </a:p>
          </p:txBody>
        </p:sp>
        <p:cxnSp>
          <p:nvCxnSpPr>
            <p:cNvPr id="35" name="Straight Arrow Connector 34"/>
            <p:cNvCxnSpPr/>
            <p:nvPr/>
          </p:nvCxnSpPr>
          <p:spPr>
            <a:xfrm>
              <a:off x="3758587" y="3265603"/>
              <a:ext cx="13172" cy="385683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/>
            <p:nvPr/>
          </p:nvCxnSpPr>
          <p:spPr>
            <a:xfrm>
              <a:off x="3765173" y="4208356"/>
              <a:ext cx="0" cy="392772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>
              <a:stCxn id="45" idx="4"/>
            </p:cNvCxnSpPr>
            <p:nvPr/>
          </p:nvCxnSpPr>
          <p:spPr>
            <a:xfrm>
              <a:off x="3765173" y="1869179"/>
              <a:ext cx="6586" cy="839354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8" name="Group 30"/>
            <p:cNvGrpSpPr/>
            <p:nvPr/>
          </p:nvGrpSpPr>
          <p:grpSpPr>
            <a:xfrm>
              <a:off x="3434569" y="1379529"/>
              <a:ext cx="675441" cy="489650"/>
              <a:chOff x="2829804" y="2157857"/>
              <a:chExt cx="675441" cy="489650"/>
            </a:xfrm>
          </p:grpSpPr>
          <p:sp>
            <p:nvSpPr>
              <p:cNvPr id="45" name="Oval 44"/>
              <p:cNvSpPr/>
              <p:nvPr/>
            </p:nvSpPr>
            <p:spPr>
              <a:xfrm>
                <a:off x="3061195" y="2434856"/>
                <a:ext cx="198426" cy="212651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TextBox 45"/>
              <p:cNvSpPr txBox="1"/>
              <p:nvPr/>
            </p:nvSpPr>
            <p:spPr>
              <a:xfrm>
                <a:off x="2829804" y="2157857"/>
                <a:ext cx="67544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>
                    <a:latin typeface="Arial" pitchFamily="34" charset="0"/>
                    <a:cs typeface="Arial" pitchFamily="34" charset="0"/>
                  </a:rPr>
                  <a:t>START</a:t>
                </a:r>
              </a:p>
            </p:txBody>
          </p:sp>
        </p:grpSp>
        <p:sp>
          <p:nvSpPr>
            <p:cNvPr id="39" name="TextBox 38"/>
            <p:cNvSpPr txBox="1"/>
            <p:nvPr/>
          </p:nvSpPr>
          <p:spPr>
            <a:xfrm>
              <a:off x="3771759" y="2283866"/>
              <a:ext cx="143981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err="1" smtClean="0">
                  <a:latin typeface="Arial" pitchFamily="34" charset="0"/>
                  <a:cs typeface="Arial" pitchFamily="34" charset="0"/>
                </a:rPr>
                <a:t>set_state</a:t>
              </a:r>
              <a:r>
                <a:rPr lang="en-US" sz="1200" dirty="0" smtClean="0">
                  <a:latin typeface="Arial" pitchFamily="34" charset="0"/>
                  <a:cs typeface="Arial" pitchFamily="34" charset="0"/>
                </a:rPr>
                <a:t>(‘state.1’)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3771759" y="3246111"/>
              <a:ext cx="143981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err="1" smtClean="0">
                  <a:latin typeface="Arial" pitchFamily="34" charset="0"/>
                  <a:cs typeface="Arial" pitchFamily="34" charset="0"/>
                </a:rPr>
                <a:t>set_state</a:t>
              </a:r>
              <a:r>
                <a:rPr lang="en-US" sz="1200" dirty="0" smtClean="0">
                  <a:latin typeface="Arial" pitchFamily="34" charset="0"/>
                  <a:cs typeface="Arial" pitchFamily="34" charset="0"/>
                </a:rPr>
                <a:t>(‘state.2’)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3771759" y="4208356"/>
              <a:ext cx="143981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err="1" smtClean="0">
                  <a:latin typeface="Arial" pitchFamily="34" charset="0"/>
                  <a:cs typeface="Arial" pitchFamily="34" charset="0"/>
                </a:rPr>
                <a:t>set_state</a:t>
              </a:r>
              <a:r>
                <a:rPr lang="en-US" sz="1200" dirty="0" smtClean="0">
                  <a:latin typeface="Arial" pitchFamily="34" charset="0"/>
                  <a:cs typeface="Arial" pitchFamily="34" charset="0"/>
                </a:rPr>
                <a:t>(‘state.3’)</a:t>
              </a:r>
            </a:p>
          </p:txBody>
        </p:sp>
        <p:cxnSp>
          <p:nvCxnSpPr>
            <p:cNvPr id="42" name="Elbow Connector 41"/>
            <p:cNvCxnSpPr>
              <a:stCxn id="33" idx="1"/>
              <a:endCxn id="31" idx="1"/>
            </p:cNvCxnSpPr>
            <p:nvPr/>
          </p:nvCxnSpPr>
          <p:spPr>
            <a:xfrm rot="10800000">
              <a:off x="2522434" y="2987069"/>
              <a:ext cx="12700" cy="1892595"/>
            </a:xfrm>
            <a:prstGeom prst="bentConnector3">
              <a:avLst>
                <a:gd name="adj1" fmla="val 1800000"/>
              </a:avLst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/>
            <p:cNvSpPr txBox="1"/>
            <p:nvPr/>
          </p:nvSpPr>
          <p:spPr>
            <a:xfrm rot="16200000">
              <a:off x="1289921" y="3847011"/>
              <a:ext cx="143981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err="1" smtClean="0">
                  <a:latin typeface="Arial" pitchFamily="34" charset="0"/>
                  <a:cs typeface="Arial" pitchFamily="34" charset="0"/>
                </a:rPr>
                <a:t>set_state</a:t>
              </a:r>
              <a:r>
                <a:rPr lang="en-US" sz="1200" dirty="0" smtClean="0">
                  <a:latin typeface="Arial" pitchFamily="34" charset="0"/>
                  <a:cs typeface="Arial" pitchFamily="34" charset="0"/>
                </a:rPr>
                <a:t>(‘state.1’)</a:t>
              </a: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1573619" y="2220069"/>
              <a:ext cx="4049714" cy="3229418"/>
            </a:xfrm>
            <a:prstGeom prst="rect">
              <a:avLst/>
            </a:prstGeom>
            <a:noFill/>
            <a:ln w="3175">
              <a:solidFill>
                <a:schemeClr val="accent2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8641148" y="5599926"/>
            <a:ext cx="16690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 pitchFamily="34" charset="0"/>
                <a:cs typeface="Arial" pitchFamily="34" charset="0"/>
              </a:rPr>
              <a:t>Demo: chained states</a:t>
            </a:r>
          </a:p>
        </p:txBody>
      </p:sp>
    </p:spTree>
    <p:extLst>
      <p:ext uri="{BB962C8B-B14F-4D97-AF65-F5344CB8AC3E}">
        <p14:creationId xmlns="" xmlns:p14="http://schemas.microsoft.com/office/powerpoint/2010/main" val="267508896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2017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Demo: chained-states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44549" y="795528"/>
            <a:ext cx="115788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3"/>
          <p:cNvSpPr txBox="1">
            <a:spLocks noChangeArrowheads="1"/>
          </p:cNvSpPr>
          <p:nvPr/>
        </p:nvSpPr>
        <p:spPr>
          <a:xfrm>
            <a:off x="620023" y="990601"/>
            <a:ext cx="11128650" cy="4886325"/>
          </a:xfrm>
          <a:prstGeom prst="rect">
            <a:avLst/>
          </a:prstGeom>
        </p:spPr>
        <p:txBody>
          <a:bodyPr/>
          <a:lstStyle/>
          <a:p>
            <a:pPr marL="457120" marR="0" lvl="0" indent="-457120" algn="l" defTabSz="1218987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charset="-122"/>
              <a:cs typeface="Arial" pitchFamily="34" charset="0"/>
            </a:endParaRPr>
          </a:p>
          <a:p>
            <a:pPr marL="457120" marR="0" lvl="0" indent="-457120" algn="l" defTabSz="1218987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charset="-122"/>
              <a:cs typeface="Arial" pitchFamily="34" charset="0"/>
            </a:endParaRPr>
          </a:p>
        </p:txBody>
      </p:sp>
      <p:pic>
        <p:nvPicPr>
          <p:cNvPr id="8" name="Picture 7" descr="charm chained states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79389" y="936072"/>
            <a:ext cx="10254918" cy="553788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67508896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2017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44549" y="795528"/>
            <a:ext cx="115788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3"/>
          <p:cNvSpPr txBox="1">
            <a:spLocks noChangeArrowheads="1"/>
          </p:cNvSpPr>
          <p:nvPr/>
        </p:nvSpPr>
        <p:spPr>
          <a:xfrm>
            <a:off x="1060175" y="1360967"/>
            <a:ext cx="11128650" cy="4886325"/>
          </a:xfrm>
          <a:prstGeom prst="rect">
            <a:avLst/>
          </a:prstGeom>
        </p:spPr>
        <p:txBody>
          <a:bodyPr/>
          <a:lstStyle/>
          <a:p>
            <a:pPr marL="457200" lvl="0" indent="-457200">
              <a:buFont typeface="+mj-lt"/>
              <a:buAutoNum type="arabicPeriod"/>
            </a:pPr>
            <a:r>
              <a:rPr lang="en-US" sz="3200" dirty="0" smtClean="0">
                <a:latin typeface="Calibri" pitchFamily="34" charset="0"/>
              </a:rPr>
              <a:t>Workload Solution Project intro</a:t>
            </a:r>
          </a:p>
          <a:p>
            <a:pPr marL="457200" lvl="0" indent="-457200">
              <a:buFont typeface="+mj-lt"/>
              <a:buAutoNum type="arabicPeriod"/>
            </a:pPr>
            <a:r>
              <a:rPr lang="en-US" sz="3200" dirty="0" smtClean="0">
                <a:latin typeface="Calibri" pitchFamily="34" charset="0"/>
              </a:rPr>
              <a:t>Juju intro</a:t>
            </a:r>
          </a:p>
          <a:p>
            <a:pPr marL="457200" lvl="0" indent="-457200">
              <a:buFont typeface="+mj-lt"/>
              <a:buAutoNum type="arabicPeriod"/>
            </a:pPr>
            <a:r>
              <a:rPr lang="en-US" sz="3200" dirty="0" smtClean="0">
                <a:latin typeface="Calibri" pitchFamily="34" charset="0"/>
              </a:rPr>
              <a:t>Charm intro </a:t>
            </a:r>
          </a:p>
          <a:p>
            <a:pPr marL="1123843" lvl="1" indent="-514350"/>
            <a:r>
              <a:rPr lang="en-US" sz="3200" dirty="0" smtClean="0">
                <a:solidFill>
                  <a:schemeClr val="accent2"/>
                </a:solidFill>
                <a:latin typeface="Calibri" pitchFamily="34" charset="0"/>
              </a:rPr>
              <a:t>- demo: states</a:t>
            </a:r>
          </a:p>
          <a:p>
            <a:pPr marL="457200" lvl="0" indent="-457200">
              <a:buFont typeface="+mj-lt"/>
              <a:buAutoNum type="arabicPeriod"/>
            </a:pPr>
            <a:r>
              <a:rPr lang="en-US" sz="3200" dirty="0" smtClean="0">
                <a:latin typeface="Calibri" pitchFamily="34" charset="0"/>
              </a:rPr>
              <a:t>Charm deploy</a:t>
            </a:r>
          </a:p>
          <a:p>
            <a:pPr marL="1123843" lvl="1" indent="-514350"/>
            <a:r>
              <a:rPr lang="en-US" sz="3200" dirty="0" smtClean="0">
                <a:solidFill>
                  <a:schemeClr val="accent2"/>
                </a:solidFill>
                <a:latin typeface="Calibri" pitchFamily="34" charset="0"/>
              </a:rPr>
              <a:t>- demo: </a:t>
            </a:r>
            <a:r>
              <a:rPr lang="en-US" sz="3200" dirty="0" err="1" smtClean="0">
                <a:solidFill>
                  <a:schemeClr val="accent2"/>
                </a:solidFill>
                <a:latin typeface="Calibri" pitchFamily="34" charset="0"/>
              </a:rPr>
              <a:t>Openstack</a:t>
            </a:r>
            <a:endParaRPr lang="en-US" sz="3200" dirty="0" smtClean="0">
              <a:solidFill>
                <a:schemeClr val="accent2"/>
              </a:solidFill>
              <a:latin typeface="Calibri" pitchFamily="34" charset="0"/>
            </a:endParaRPr>
          </a:p>
          <a:p>
            <a:pPr marL="457200" lvl="0" indent="-457200">
              <a:buFont typeface="+mj-lt"/>
              <a:buAutoNum type="arabicPeriod"/>
            </a:pPr>
            <a:r>
              <a:rPr lang="en-US" sz="3200" dirty="0" smtClean="0">
                <a:latin typeface="Calibri" pitchFamily="34" charset="0"/>
              </a:rPr>
              <a:t>Charm development</a:t>
            </a:r>
          </a:p>
        </p:txBody>
      </p:sp>
    </p:spTree>
    <p:extLst>
      <p:ext uri="{BB962C8B-B14F-4D97-AF65-F5344CB8AC3E}">
        <p14:creationId xmlns="" xmlns:p14="http://schemas.microsoft.com/office/powerpoint/2010/main" val="267508896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prstClr val="white"/>
                </a:solidFill>
                <a:cs typeface="Arial" pitchFamily="34" charset="0"/>
              </a:rPr>
              <a:t>2017 </a:t>
            </a:r>
            <a:r>
              <a:rPr lang="en-US" sz="1000" dirty="0">
                <a:solidFill>
                  <a:prstClr val="white"/>
                </a:solidFill>
                <a:cs typeface="Arial" pitchFamily="34" charset="0"/>
              </a:rPr>
              <a:t>Lenovo Internal. All rights reserved.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Charm deploy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xmlns="" val="837580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2017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Workload orchestration sequence diagram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44549" y="795528"/>
            <a:ext cx="115788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workload_juju_charm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44549" y="945202"/>
            <a:ext cx="7210743" cy="55287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715324" y="1437374"/>
            <a:ext cx="410808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alibri" pitchFamily="34" charset="0"/>
                <a:cs typeface="Arial" pitchFamily="34" charset="0"/>
              </a:rPr>
              <a:t>Manager node. One per cloud environment. Keep agent states, serve CLI request, and command agents.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715324" y="975709"/>
            <a:ext cx="15231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>
                <a:solidFill>
                  <a:schemeClr val="accent3">
                    <a:lumMod val="75000"/>
                  </a:schemeClr>
                </a:solidFill>
                <a:latin typeface="Calibri" pitchFamily="34" charset="0"/>
                <a:cs typeface="Arial" pitchFamily="34" charset="0"/>
              </a:rPr>
              <a:t>Machine-0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715324" y="3621099"/>
            <a:ext cx="42888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alibri" pitchFamily="34" charset="0"/>
                <a:cs typeface="Arial" pitchFamily="34" charset="0"/>
              </a:rPr>
              <a:t>Runtime workload orchestrator. Distributed on each target node.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715324" y="3159434"/>
            <a:ext cx="9198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>
                <a:solidFill>
                  <a:schemeClr val="accent3">
                    <a:lumMod val="75000"/>
                  </a:schemeClr>
                </a:solidFill>
                <a:latin typeface="Calibri" pitchFamily="34" charset="0"/>
                <a:cs typeface="Arial" pitchFamily="34" charset="0"/>
              </a:rPr>
              <a:t>Agent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715324" y="5435493"/>
            <a:ext cx="41080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alibri" pitchFamily="34" charset="0"/>
                <a:cs typeface="Arial" pitchFamily="34" charset="0"/>
              </a:rPr>
              <a:t>Workload repository. Can be both local &amp; remote.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715324" y="4973828"/>
            <a:ext cx="17146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>
                <a:solidFill>
                  <a:schemeClr val="accent3">
                    <a:lumMod val="75000"/>
                  </a:schemeClr>
                </a:solidFill>
                <a:latin typeface="Calibri" pitchFamily="34" charset="0"/>
                <a:cs typeface="Arial" pitchFamily="34" charset="0"/>
              </a:rPr>
              <a:t>Charm store</a:t>
            </a:r>
          </a:p>
        </p:txBody>
      </p:sp>
    </p:spTree>
    <p:extLst>
      <p:ext uri="{BB962C8B-B14F-4D97-AF65-F5344CB8AC3E}">
        <p14:creationId xmlns="" xmlns:p14="http://schemas.microsoft.com/office/powerpoint/2010/main" val="267508896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2017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Deployment pattern 1 – pooled resource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44549" y="795528"/>
            <a:ext cx="115788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3"/>
          <p:cNvSpPr txBox="1">
            <a:spLocks noChangeArrowheads="1"/>
          </p:cNvSpPr>
          <p:nvPr/>
        </p:nvSpPr>
        <p:spPr>
          <a:xfrm>
            <a:off x="620023" y="990601"/>
            <a:ext cx="11128650" cy="4886325"/>
          </a:xfrm>
          <a:prstGeom prst="rect">
            <a:avLst/>
          </a:prstGeom>
        </p:spPr>
        <p:txBody>
          <a:bodyPr/>
          <a:lstStyle/>
          <a:p>
            <a:pPr marL="457120" marR="0" lvl="0" indent="-457120" algn="l" defTabSz="1218987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charset="-122"/>
              <a:cs typeface="Arial" pitchFamily="34" charset="0"/>
            </a:endParaRPr>
          </a:p>
          <a:p>
            <a:pPr marL="457120" marR="0" lvl="0" indent="-457120" algn="l" defTabSz="1218987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charset="-122"/>
              <a:cs typeface="Arial" pitchFamily="34" charset="0"/>
            </a:endParaRPr>
          </a:p>
        </p:txBody>
      </p:sp>
      <p:pic>
        <p:nvPicPr>
          <p:cNvPr id="15" name="Picture 14" descr="pattern limited resource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78248" y="933757"/>
            <a:ext cx="10020123" cy="5843284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7038750" y="2328530"/>
            <a:ext cx="3482751" cy="871870"/>
          </a:xfrm>
          <a:prstGeom prst="rect">
            <a:avLst/>
          </a:prstGeom>
          <a:solidFill>
            <a:schemeClr val="accent6">
              <a:lumMod val="75000"/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7495951" y="3934046"/>
            <a:ext cx="2413591" cy="489099"/>
          </a:xfrm>
          <a:prstGeom prst="rect">
            <a:avLst/>
          </a:prstGeom>
          <a:solidFill>
            <a:schemeClr val="accent6">
              <a:lumMod val="75000"/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67508896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2017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Juju+MaaS</a:t>
            </a:r>
            <a:r>
              <a:rPr lang="en-US" dirty="0" smtClean="0"/>
              <a:t> setup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44549" y="795528"/>
            <a:ext cx="115788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3160409" y="3207756"/>
            <a:ext cx="3508310" cy="5570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MAAS</a:t>
            </a:r>
          </a:p>
          <a:p>
            <a:pPr algn="ctr"/>
            <a:r>
              <a:rPr lang="en-US" sz="1200" dirty="0" smtClean="0"/>
              <a:t>rack controller</a:t>
            </a:r>
          </a:p>
        </p:txBody>
      </p:sp>
      <p:sp>
        <p:nvSpPr>
          <p:cNvPr id="28" name="Rectangle 27"/>
          <p:cNvSpPr/>
          <p:nvPr/>
        </p:nvSpPr>
        <p:spPr>
          <a:xfrm>
            <a:off x="2942443" y="2933397"/>
            <a:ext cx="8594517" cy="2785731"/>
          </a:xfrm>
          <a:prstGeom prst="rect">
            <a:avLst/>
          </a:prstGeom>
          <a:noFill/>
          <a:ln w="3175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cxnSp>
        <p:nvCxnSpPr>
          <p:cNvPr id="38" name="Straight Connector 37"/>
          <p:cNvCxnSpPr/>
          <p:nvPr/>
        </p:nvCxnSpPr>
        <p:spPr>
          <a:xfrm>
            <a:off x="1584673" y="4071083"/>
            <a:ext cx="9952287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404459" y="3533993"/>
            <a:ext cx="13949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 pitchFamily="34" charset="0"/>
                <a:cs typeface="Arial" pitchFamily="34" charset="0"/>
              </a:rPr>
              <a:t>Provision network</a:t>
            </a:r>
          </a:p>
          <a:p>
            <a:r>
              <a:rPr lang="en-US" sz="1200" dirty="0" smtClean="0">
                <a:latin typeface="Arial" pitchFamily="34" charset="0"/>
                <a:cs typeface="Arial" pitchFamily="34" charset="0"/>
              </a:rPr>
              <a:t>192.168.100.0/24</a:t>
            </a:r>
          </a:p>
        </p:txBody>
      </p:sp>
      <p:cxnSp>
        <p:nvCxnSpPr>
          <p:cNvPr id="42" name="Straight Connector 41"/>
          <p:cNvCxnSpPr/>
          <p:nvPr/>
        </p:nvCxnSpPr>
        <p:spPr>
          <a:xfrm flipV="1">
            <a:off x="1584673" y="2605271"/>
            <a:ext cx="9952287" cy="915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404459" y="2106589"/>
            <a:ext cx="16594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 pitchFamily="34" charset="0"/>
                <a:cs typeface="Arial" pitchFamily="34" charset="0"/>
              </a:rPr>
              <a:t>Management network</a:t>
            </a:r>
          </a:p>
          <a:p>
            <a:r>
              <a:rPr lang="en-US" sz="1200" dirty="0" smtClean="0">
                <a:latin typeface="Arial" pitchFamily="34" charset="0"/>
                <a:cs typeface="Arial" pitchFamily="34" charset="0"/>
              </a:rPr>
              <a:t>10.240.216.0/23</a:t>
            </a:r>
          </a:p>
        </p:txBody>
      </p:sp>
      <p:cxnSp>
        <p:nvCxnSpPr>
          <p:cNvPr id="45" name="Straight Connector 44"/>
          <p:cNvCxnSpPr/>
          <p:nvPr/>
        </p:nvCxnSpPr>
        <p:spPr>
          <a:xfrm>
            <a:off x="4914564" y="3764826"/>
            <a:ext cx="0" cy="3062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46"/>
          <p:cNvGrpSpPr/>
          <p:nvPr/>
        </p:nvGrpSpPr>
        <p:grpSpPr>
          <a:xfrm>
            <a:off x="3404900" y="4063091"/>
            <a:ext cx="974474" cy="972070"/>
            <a:chOff x="3244990" y="4447051"/>
            <a:chExt cx="974474" cy="972070"/>
          </a:xfrm>
        </p:grpSpPr>
        <p:grpSp>
          <p:nvGrpSpPr>
            <p:cNvPr id="5" name="Group 17"/>
            <p:cNvGrpSpPr/>
            <p:nvPr/>
          </p:nvGrpSpPr>
          <p:grpSpPr>
            <a:xfrm>
              <a:off x="3244990" y="4732042"/>
              <a:ext cx="974474" cy="687079"/>
              <a:chOff x="3117928" y="4247048"/>
              <a:chExt cx="1204690" cy="2315390"/>
            </a:xfrm>
          </p:grpSpPr>
          <p:pic>
            <p:nvPicPr>
              <p:cNvPr id="8" name="Picture 2" descr="Image result for server icon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3117928" y="4247048"/>
                <a:ext cx="1204690" cy="1204690"/>
              </a:xfrm>
              <a:prstGeom prst="rect">
                <a:avLst/>
              </a:prstGeom>
              <a:noFill/>
            </p:spPr>
          </p:pic>
          <p:pic>
            <p:nvPicPr>
              <p:cNvPr id="9" name="Picture 4" descr="Image result for storage icon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3148156" y="5263978"/>
                <a:ext cx="1121707" cy="1121707"/>
              </a:xfrm>
              <a:prstGeom prst="rect">
                <a:avLst/>
              </a:prstGeom>
              <a:noFill/>
            </p:spPr>
          </p:pic>
          <p:sp>
            <p:nvSpPr>
              <p:cNvPr id="10" name="Rectangle 9"/>
              <p:cNvSpPr/>
              <p:nvPr/>
            </p:nvSpPr>
            <p:spPr>
              <a:xfrm>
                <a:off x="3173950" y="4322618"/>
                <a:ext cx="1073097" cy="2063067"/>
              </a:xfrm>
              <a:prstGeom prst="rect">
                <a:avLst/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pic>
            <p:nvPicPr>
              <p:cNvPr id="11" name="Picture 10" descr="Image result for gray circle icon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3246398" y="6391800"/>
                <a:ext cx="169378" cy="169378"/>
              </a:xfrm>
              <a:prstGeom prst="rect">
                <a:avLst/>
              </a:prstGeom>
              <a:noFill/>
            </p:spPr>
          </p:pic>
          <p:pic>
            <p:nvPicPr>
              <p:cNvPr id="12" name="Picture 10" descr="Image result for gray circle icon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3988244" y="6393060"/>
                <a:ext cx="169378" cy="169378"/>
              </a:xfrm>
              <a:prstGeom prst="rect">
                <a:avLst/>
              </a:prstGeom>
              <a:noFill/>
            </p:spPr>
          </p:pic>
        </p:grpSp>
        <p:cxnSp>
          <p:nvCxnSpPr>
            <p:cNvPr id="46" name="Straight Connector 45"/>
            <p:cNvCxnSpPr/>
            <p:nvPr/>
          </p:nvCxnSpPr>
          <p:spPr>
            <a:xfrm>
              <a:off x="3732227" y="4447051"/>
              <a:ext cx="0" cy="30625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47"/>
          <p:cNvGrpSpPr/>
          <p:nvPr/>
        </p:nvGrpSpPr>
        <p:grpSpPr>
          <a:xfrm>
            <a:off x="4823690" y="4071083"/>
            <a:ext cx="974474" cy="972070"/>
            <a:chOff x="3244990" y="4447051"/>
            <a:chExt cx="974474" cy="972070"/>
          </a:xfrm>
        </p:grpSpPr>
        <p:grpSp>
          <p:nvGrpSpPr>
            <p:cNvPr id="13" name="Group 17"/>
            <p:cNvGrpSpPr/>
            <p:nvPr/>
          </p:nvGrpSpPr>
          <p:grpSpPr>
            <a:xfrm>
              <a:off x="3244990" y="4732042"/>
              <a:ext cx="974474" cy="687079"/>
              <a:chOff x="3117928" y="4247048"/>
              <a:chExt cx="1204690" cy="2315390"/>
            </a:xfrm>
          </p:grpSpPr>
          <p:pic>
            <p:nvPicPr>
              <p:cNvPr id="51" name="Picture 2" descr="Image result for server icon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3117928" y="4247048"/>
                <a:ext cx="1204690" cy="1204690"/>
              </a:xfrm>
              <a:prstGeom prst="rect">
                <a:avLst/>
              </a:prstGeom>
              <a:noFill/>
            </p:spPr>
          </p:pic>
          <p:pic>
            <p:nvPicPr>
              <p:cNvPr id="52" name="Picture 4" descr="Image result for storage icon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3148156" y="5263978"/>
                <a:ext cx="1121707" cy="1121707"/>
              </a:xfrm>
              <a:prstGeom prst="rect">
                <a:avLst/>
              </a:prstGeom>
              <a:noFill/>
            </p:spPr>
          </p:pic>
          <p:sp>
            <p:nvSpPr>
              <p:cNvPr id="53" name="Rectangle 52"/>
              <p:cNvSpPr/>
              <p:nvPr/>
            </p:nvSpPr>
            <p:spPr>
              <a:xfrm>
                <a:off x="3173950" y="4322618"/>
                <a:ext cx="1073097" cy="2063067"/>
              </a:xfrm>
              <a:prstGeom prst="rect">
                <a:avLst/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pic>
            <p:nvPicPr>
              <p:cNvPr id="54" name="Picture 53" descr="Image result for gray circle icon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3246398" y="6391800"/>
                <a:ext cx="169378" cy="169378"/>
              </a:xfrm>
              <a:prstGeom prst="rect">
                <a:avLst/>
              </a:prstGeom>
              <a:noFill/>
            </p:spPr>
          </p:pic>
          <p:pic>
            <p:nvPicPr>
              <p:cNvPr id="55" name="Picture 10" descr="Image result for gray circle icon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3988244" y="6393060"/>
                <a:ext cx="169378" cy="169378"/>
              </a:xfrm>
              <a:prstGeom prst="rect">
                <a:avLst/>
              </a:prstGeom>
              <a:noFill/>
            </p:spPr>
          </p:pic>
        </p:grpSp>
        <p:cxnSp>
          <p:nvCxnSpPr>
            <p:cNvPr id="50" name="Straight Connector 49"/>
            <p:cNvCxnSpPr/>
            <p:nvPr/>
          </p:nvCxnSpPr>
          <p:spPr>
            <a:xfrm>
              <a:off x="3732227" y="4447051"/>
              <a:ext cx="0" cy="30625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7"/>
          <p:cNvGrpSpPr/>
          <p:nvPr/>
        </p:nvGrpSpPr>
        <p:grpSpPr>
          <a:xfrm>
            <a:off x="5798164" y="4356074"/>
            <a:ext cx="974474" cy="687079"/>
            <a:chOff x="3117928" y="4247048"/>
            <a:chExt cx="1204690" cy="2315390"/>
          </a:xfrm>
        </p:grpSpPr>
        <p:pic>
          <p:nvPicPr>
            <p:cNvPr id="59" name="Picture 2" descr="Image result for server icon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3117928" y="4247048"/>
              <a:ext cx="1204690" cy="1204690"/>
            </a:xfrm>
            <a:prstGeom prst="rect">
              <a:avLst/>
            </a:prstGeom>
            <a:noFill/>
          </p:spPr>
        </p:pic>
        <p:pic>
          <p:nvPicPr>
            <p:cNvPr id="60" name="Picture 4" descr="Image result for storage icon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148156" y="5263978"/>
              <a:ext cx="1121707" cy="1121707"/>
            </a:xfrm>
            <a:prstGeom prst="rect">
              <a:avLst/>
            </a:prstGeom>
            <a:noFill/>
          </p:spPr>
        </p:pic>
        <p:sp>
          <p:nvSpPr>
            <p:cNvPr id="61" name="Rectangle 60"/>
            <p:cNvSpPr/>
            <p:nvPr/>
          </p:nvSpPr>
          <p:spPr>
            <a:xfrm>
              <a:off x="3173950" y="4322618"/>
              <a:ext cx="1073097" cy="2063067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pic>
          <p:nvPicPr>
            <p:cNvPr id="62" name="Picture 61" descr="Image result for gray circle icon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246398" y="6391800"/>
              <a:ext cx="169378" cy="169378"/>
            </a:xfrm>
            <a:prstGeom prst="rect">
              <a:avLst/>
            </a:prstGeom>
            <a:noFill/>
          </p:spPr>
        </p:pic>
        <p:pic>
          <p:nvPicPr>
            <p:cNvPr id="63" name="Picture 10" descr="Image result for gray circle icon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988244" y="6393060"/>
              <a:ext cx="169378" cy="169378"/>
            </a:xfrm>
            <a:prstGeom prst="rect">
              <a:avLst/>
            </a:prstGeom>
            <a:noFill/>
          </p:spPr>
        </p:pic>
      </p:grpSp>
      <p:cxnSp>
        <p:nvCxnSpPr>
          <p:cNvPr id="58" name="Straight Connector 57"/>
          <p:cNvCxnSpPr/>
          <p:nvPr/>
        </p:nvCxnSpPr>
        <p:spPr>
          <a:xfrm>
            <a:off x="6285401" y="4071083"/>
            <a:ext cx="0" cy="3062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>
            <a:stCxn id="6" idx="0"/>
          </p:cNvCxnSpPr>
          <p:nvPr/>
        </p:nvCxnSpPr>
        <p:spPr>
          <a:xfrm flipV="1">
            <a:off x="4914564" y="2614422"/>
            <a:ext cx="0" cy="59333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 69"/>
          <p:cNvSpPr/>
          <p:nvPr/>
        </p:nvSpPr>
        <p:spPr>
          <a:xfrm>
            <a:off x="5843480" y="1329338"/>
            <a:ext cx="1205623" cy="83871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Issue JUJU CLI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5801349" y="1286535"/>
            <a:ext cx="6286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chemeClr val="bg1">
                    <a:lumMod val="85000"/>
                  </a:schemeClr>
                </a:solidFill>
                <a:latin typeface="Arial" pitchFamily="34" charset="0"/>
                <a:cs typeface="Arial" pitchFamily="34" charset="0"/>
              </a:rPr>
              <a:t>VM #1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3160409" y="3207756"/>
            <a:ext cx="6286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chemeClr val="bg1">
                    <a:lumMod val="85000"/>
                  </a:schemeClr>
                </a:solidFill>
                <a:latin typeface="Arial" pitchFamily="34" charset="0"/>
                <a:cs typeface="Arial" pitchFamily="34" charset="0"/>
              </a:rPr>
              <a:t>VM #2</a:t>
            </a:r>
          </a:p>
        </p:txBody>
      </p:sp>
      <p:cxnSp>
        <p:nvCxnSpPr>
          <p:cNvPr id="73" name="Straight Connector 72"/>
          <p:cNvCxnSpPr/>
          <p:nvPr/>
        </p:nvCxnSpPr>
        <p:spPr>
          <a:xfrm>
            <a:off x="7829228" y="4063091"/>
            <a:ext cx="0" cy="3062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>
            <a:endCxn id="70" idx="2"/>
          </p:cNvCxnSpPr>
          <p:nvPr/>
        </p:nvCxnSpPr>
        <p:spPr>
          <a:xfrm flipV="1">
            <a:off x="6446292" y="2168053"/>
            <a:ext cx="0" cy="4463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89"/>
          <p:cNvGrpSpPr/>
          <p:nvPr/>
        </p:nvGrpSpPr>
        <p:grpSpPr>
          <a:xfrm>
            <a:off x="7226417" y="4378499"/>
            <a:ext cx="1205623" cy="1096081"/>
            <a:chOff x="7673003" y="4484829"/>
            <a:chExt cx="1205623" cy="1096081"/>
          </a:xfrm>
        </p:grpSpPr>
        <p:sp>
          <p:nvSpPr>
            <p:cNvPr id="27" name="Rectangle 26"/>
            <p:cNvSpPr/>
            <p:nvPr/>
          </p:nvSpPr>
          <p:spPr>
            <a:xfrm>
              <a:off x="7673003" y="4484829"/>
              <a:ext cx="1205623" cy="109608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 smtClean="0"/>
            </a:p>
            <a:p>
              <a:pPr algn="ctr"/>
              <a:r>
                <a:rPr lang="en-US" sz="1200" dirty="0" smtClean="0"/>
                <a:t>JUJU</a:t>
              </a:r>
            </a:p>
            <a:p>
              <a:pPr algn="ctr"/>
              <a:r>
                <a:rPr lang="en-US" sz="1200" dirty="0" smtClean="0"/>
                <a:t>Machine-0</a:t>
              </a:r>
            </a:p>
            <a:p>
              <a:pPr algn="ctr"/>
              <a:r>
                <a:rPr lang="en-US" sz="1200" dirty="0" smtClean="0"/>
                <a:t>Manager node</a:t>
              </a: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7673003" y="4484829"/>
              <a:ext cx="62869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 smtClean="0">
                  <a:solidFill>
                    <a:schemeClr val="bg1">
                      <a:lumMod val="85000"/>
                    </a:schemeClr>
                  </a:solidFill>
                  <a:latin typeface="Arial" pitchFamily="34" charset="0"/>
                  <a:cs typeface="Arial" pitchFamily="34" charset="0"/>
                </a:rPr>
                <a:t>VM #3</a:t>
              </a:r>
            </a:p>
          </p:txBody>
        </p:sp>
      </p:grpSp>
      <p:cxnSp>
        <p:nvCxnSpPr>
          <p:cNvPr id="87" name="Straight Connector 86"/>
          <p:cNvCxnSpPr/>
          <p:nvPr/>
        </p:nvCxnSpPr>
        <p:spPr>
          <a:xfrm>
            <a:off x="9187251" y="4102153"/>
            <a:ext cx="0" cy="3062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90"/>
          <p:cNvGrpSpPr/>
          <p:nvPr/>
        </p:nvGrpSpPr>
        <p:grpSpPr>
          <a:xfrm>
            <a:off x="8584440" y="4378499"/>
            <a:ext cx="1205623" cy="1096081"/>
            <a:chOff x="9031026" y="4523891"/>
            <a:chExt cx="1205623" cy="1096081"/>
          </a:xfrm>
        </p:grpSpPr>
        <p:sp>
          <p:nvSpPr>
            <p:cNvPr id="86" name="Rectangle 85"/>
            <p:cNvSpPr/>
            <p:nvPr/>
          </p:nvSpPr>
          <p:spPr>
            <a:xfrm>
              <a:off x="9031026" y="4523891"/>
              <a:ext cx="1205623" cy="109608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 smtClean="0"/>
            </a:p>
            <a:p>
              <a:pPr algn="ctr"/>
              <a:r>
                <a:rPr lang="en-US" sz="1200" dirty="0" smtClean="0"/>
                <a:t>JUJU </a:t>
              </a:r>
            </a:p>
            <a:p>
              <a:pPr algn="ctr"/>
              <a:r>
                <a:rPr lang="en-US" sz="1200" dirty="0" smtClean="0"/>
                <a:t>GUI</a:t>
              </a:r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9031026" y="4523891"/>
              <a:ext cx="62869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 smtClean="0">
                  <a:solidFill>
                    <a:schemeClr val="bg1">
                      <a:lumMod val="85000"/>
                    </a:schemeClr>
                  </a:solidFill>
                  <a:latin typeface="Arial" pitchFamily="34" charset="0"/>
                  <a:cs typeface="Arial" pitchFamily="34" charset="0"/>
                </a:rPr>
                <a:t>VM #4</a:t>
              </a:r>
            </a:p>
          </p:txBody>
        </p:sp>
      </p:grpSp>
      <p:sp>
        <p:nvSpPr>
          <p:cNvPr id="92" name="TextBox 91"/>
          <p:cNvSpPr txBox="1"/>
          <p:nvPr/>
        </p:nvSpPr>
        <p:spPr>
          <a:xfrm>
            <a:off x="3693401" y="5034787"/>
            <a:ext cx="4154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 pitchFamily="34" charset="0"/>
                <a:cs typeface="Arial" pitchFamily="34" charset="0"/>
              </a:rPr>
              <a:t>BM</a:t>
            </a:r>
          </a:p>
        </p:txBody>
      </p:sp>
      <p:cxnSp>
        <p:nvCxnSpPr>
          <p:cNvPr id="98" name="Straight Connector 97"/>
          <p:cNvCxnSpPr/>
          <p:nvPr/>
        </p:nvCxnSpPr>
        <p:spPr>
          <a:xfrm flipV="1">
            <a:off x="8080744" y="2614422"/>
            <a:ext cx="0" cy="1764077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/>
          <p:nvPr/>
        </p:nvCxnSpPr>
        <p:spPr>
          <a:xfrm flipV="1">
            <a:off x="9462977" y="2605271"/>
            <a:ext cx="0" cy="1764077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 flipV="1">
            <a:off x="10728233" y="2601801"/>
            <a:ext cx="0" cy="1764077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>
            <a:off x="10451805" y="4070254"/>
            <a:ext cx="0" cy="3062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93"/>
          <p:cNvGrpSpPr/>
          <p:nvPr/>
        </p:nvGrpSpPr>
        <p:grpSpPr>
          <a:xfrm>
            <a:off x="9942463" y="4348082"/>
            <a:ext cx="1205623" cy="1096081"/>
            <a:chOff x="9031026" y="4523891"/>
            <a:chExt cx="1205623" cy="1096081"/>
          </a:xfrm>
        </p:grpSpPr>
        <p:sp>
          <p:nvSpPr>
            <p:cNvPr id="95" name="Rectangle 94"/>
            <p:cNvSpPr/>
            <p:nvPr/>
          </p:nvSpPr>
          <p:spPr>
            <a:xfrm>
              <a:off x="9031026" y="4523891"/>
              <a:ext cx="1205623" cy="109608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 smtClean="0"/>
            </a:p>
            <a:p>
              <a:pPr algn="ctr"/>
              <a:r>
                <a:rPr lang="en-US" sz="1200" dirty="0" smtClean="0"/>
                <a:t>Workload</a:t>
              </a:r>
            </a:p>
            <a:p>
              <a:pPr algn="ctr"/>
              <a:r>
                <a:rPr lang="en-US" sz="1200" dirty="0" smtClean="0"/>
                <a:t>XYZ</a:t>
              </a:r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9031026" y="4523891"/>
              <a:ext cx="65434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 smtClean="0">
                  <a:solidFill>
                    <a:schemeClr val="bg1">
                      <a:lumMod val="85000"/>
                    </a:schemeClr>
                  </a:solidFill>
                  <a:latin typeface="Arial" pitchFamily="34" charset="0"/>
                  <a:cs typeface="Arial" pitchFamily="34" charset="0"/>
                </a:rPr>
                <a:t>VM #N</a:t>
              </a:r>
            </a:p>
          </p:txBody>
        </p:sp>
      </p:grpSp>
      <p:sp>
        <p:nvSpPr>
          <p:cNvPr id="56" name="TextBox 55"/>
          <p:cNvSpPr txBox="1"/>
          <p:nvPr/>
        </p:nvSpPr>
        <p:spPr>
          <a:xfrm>
            <a:off x="4876855" y="2720654"/>
            <a:ext cx="13195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>
                <a:latin typeface="Arial" pitchFamily="34" charset="0"/>
                <a:cs typeface="Arial" pitchFamily="34" charset="0"/>
              </a:rPr>
              <a:t>MaaS</a:t>
            </a:r>
            <a:r>
              <a:rPr lang="en-US" sz="1200" dirty="0" smtClean="0">
                <a:latin typeface="Arial" pitchFamily="34" charset="0"/>
                <a:cs typeface="Arial" pitchFamily="34" charset="0"/>
              </a:rPr>
              <a:t> REST API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6461092" y="2291255"/>
            <a:ext cx="11817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>
                <a:latin typeface="Arial" pitchFamily="34" charset="0"/>
                <a:cs typeface="Arial" pitchFamily="34" charset="0"/>
              </a:rPr>
              <a:t>MaaS</a:t>
            </a:r>
            <a:r>
              <a:rPr lang="en-US" sz="1200" dirty="0" smtClean="0">
                <a:latin typeface="Arial" pitchFamily="34" charset="0"/>
                <a:cs typeface="Arial" pitchFamily="34" charset="0"/>
              </a:rPr>
              <a:t> provider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4960275" y="3764826"/>
            <a:ext cx="1102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 pitchFamily="34" charset="0"/>
                <a:cs typeface="Arial" pitchFamily="34" charset="0"/>
              </a:rPr>
              <a:t>DHCP, image</a:t>
            </a:r>
          </a:p>
        </p:txBody>
      </p:sp>
    </p:spTree>
    <p:extLst>
      <p:ext uri="{BB962C8B-B14F-4D97-AF65-F5344CB8AC3E}">
        <p14:creationId xmlns="" xmlns:p14="http://schemas.microsoft.com/office/powerpoint/2010/main" val="267508896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2017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Pattern 1 example – Juju + </a:t>
            </a:r>
            <a:r>
              <a:rPr lang="en-US" dirty="0" err="1" smtClean="0"/>
              <a:t>MaaS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44549" y="795528"/>
            <a:ext cx="115788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3"/>
          <p:cNvSpPr txBox="1">
            <a:spLocks noChangeArrowheads="1"/>
          </p:cNvSpPr>
          <p:nvPr/>
        </p:nvSpPr>
        <p:spPr>
          <a:xfrm>
            <a:off x="620023" y="990601"/>
            <a:ext cx="11128650" cy="4886325"/>
          </a:xfrm>
          <a:prstGeom prst="rect">
            <a:avLst/>
          </a:prstGeom>
        </p:spPr>
        <p:txBody>
          <a:bodyPr/>
          <a:lstStyle/>
          <a:p>
            <a:pPr marL="457120" marR="0" lvl="0" indent="-457120" algn="l" defTabSz="1218987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charset="-122"/>
              <a:cs typeface="Arial" pitchFamily="34" charset="0"/>
            </a:endParaRPr>
          </a:p>
          <a:p>
            <a:pPr marL="457120" marR="0" lvl="0" indent="-457120" algn="l" defTabSz="1218987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charset="-122"/>
              <a:cs typeface="Arial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44549" y="981978"/>
            <a:ext cx="607001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1400" dirty="0" smtClean="0">
                <a:latin typeface="Arial" pitchFamily="34" charset="0"/>
                <a:cs typeface="Arial" pitchFamily="34" charset="0"/>
              </a:rPr>
              <a:t>Prepare </a:t>
            </a:r>
            <a:r>
              <a:rPr lang="en-US" sz="1400" dirty="0" err="1" smtClean="0">
                <a:latin typeface="Arial" pitchFamily="34" charset="0"/>
                <a:cs typeface="Arial" pitchFamily="34" charset="0"/>
              </a:rPr>
              <a:t>MaaS</a:t>
            </a:r>
            <a:r>
              <a:rPr lang="en-US" sz="1400" dirty="0" smtClean="0">
                <a:latin typeface="Arial" pitchFamily="34" charset="0"/>
                <a:cs typeface="Arial" pitchFamily="34" charset="0"/>
              </a:rPr>
              <a:t> and BM nodes – NEW, commissioning, READY</a:t>
            </a:r>
          </a:p>
          <a:p>
            <a:pPr marL="457200" indent="-457200">
              <a:buAutoNum type="arabicPeriod"/>
            </a:pPr>
            <a:r>
              <a:rPr lang="en-US" sz="1400" dirty="0" smtClean="0">
                <a:latin typeface="Arial" pitchFamily="34" charset="0"/>
                <a:cs typeface="Arial" pitchFamily="34" charset="0"/>
              </a:rPr>
              <a:t>Bootstrap Juju environment – create manager node, aka. Machine-0</a:t>
            </a:r>
          </a:p>
          <a:p>
            <a:pPr marL="457200" indent="-457200">
              <a:buAutoNum type="arabicPeriod"/>
            </a:pPr>
            <a:endParaRPr lang="en-US" sz="1400" dirty="0" smtClean="0">
              <a:latin typeface="Arial" pitchFamily="34" charset="0"/>
              <a:cs typeface="Arial" pitchFamily="34" charset="0"/>
            </a:endParaRPr>
          </a:p>
          <a:p>
            <a:pPr marL="457200" indent="-457200"/>
            <a:endParaRPr lang="en-US" sz="1400" dirty="0" smtClean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2" name="Picture 11" descr="maas cloud yaml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47709" y="1730302"/>
            <a:ext cx="4428547" cy="4146624"/>
          </a:xfrm>
          <a:prstGeom prst="rect">
            <a:avLst/>
          </a:prstGeom>
        </p:spPr>
      </p:pic>
      <p:sp>
        <p:nvSpPr>
          <p:cNvPr id="38914" name="Rectangle 2"/>
          <p:cNvSpPr>
            <a:spLocks noChangeArrowheads="1"/>
          </p:cNvSpPr>
          <p:nvPr/>
        </p:nvSpPr>
        <p:spPr bwMode="auto">
          <a:xfrm>
            <a:off x="747709" y="5919954"/>
            <a:ext cx="331735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dirty="0" smtClean="0">
                <a:ln>
                  <a:noFill/>
                </a:ln>
                <a:effectLst/>
                <a:latin typeface="Ubuntu Mono"/>
                <a:cs typeface="Arial" pitchFamily="34" charset="0"/>
              </a:rPr>
              <a:t>To add a cloud: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 smtClean="0">
                <a:ln>
                  <a:noFill/>
                </a:ln>
                <a:effectLst/>
                <a:latin typeface="Ubuntu Mono"/>
                <a:cs typeface="Arial" pitchFamily="34" charset="0"/>
              </a:rPr>
              <a:t>$ juju add-cloud </a:t>
            </a:r>
            <a:r>
              <a:rPr kumimoji="0" lang="en-US" sz="1200" b="0" i="0" u="none" strike="noStrike" cap="none" normalizeH="0" baseline="0" dirty="0" err="1" smtClean="0">
                <a:ln>
                  <a:noFill/>
                </a:ln>
                <a:effectLst/>
                <a:latin typeface="Ubuntu Mono"/>
                <a:cs typeface="Arial" pitchFamily="34" charset="0"/>
              </a:rPr>
              <a:t>devmaas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effectLst/>
                <a:latin typeface="Ubuntu Mono"/>
                <a:cs typeface="Arial" pitchFamily="34" charset="0"/>
              </a:rPr>
              <a:t> </a:t>
            </a:r>
            <a:r>
              <a:rPr kumimoji="0" lang="en-US" sz="1200" b="0" i="0" u="none" strike="noStrike" cap="none" normalizeH="0" baseline="0" dirty="0" err="1" smtClean="0">
                <a:ln>
                  <a:noFill/>
                </a:ln>
                <a:effectLst/>
                <a:latin typeface="Ubuntu Mono"/>
                <a:cs typeface="Arial" pitchFamily="34" charset="0"/>
              </a:rPr>
              <a:t>maas-clouds.yaml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effectLst/>
                <a:latin typeface="Arial" pitchFamily="34" charset="0"/>
                <a:cs typeface="Arial" pitchFamily="34" charset="0"/>
              </a:rPr>
              <a:t> </a:t>
            </a:r>
          </a:p>
        </p:txBody>
      </p:sp>
      <p:pic>
        <p:nvPicPr>
          <p:cNvPr id="16" name="Picture 15" descr="juju deploy target node state diagram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314565" y="1003217"/>
            <a:ext cx="5183476" cy="5624623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67508896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2017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Deployment pattern 2 -- </a:t>
            </a:r>
            <a:r>
              <a:rPr lang="en-US" dirty="0" err="1" smtClean="0"/>
              <a:t>ondemand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44549" y="795528"/>
            <a:ext cx="115788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3"/>
          <p:cNvSpPr txBox="1">
            <a:spLocks noChangeArrowheads="1"/>
          </p:cNvSpPr>
          <p:nvPr/>
        </p:nvSpPr>
        <p:spPr>
          <a:xfrm>
            <a:off x="620023" y="990601"/>
            <a:ext cx="11128650" cy="4886325"/>
          </a:xfrm>
          <a:prstGeom prst="rect">
            <a:avLst/>
          </a:prstGeom>
        </p:spPr>
        <p:txBody>
          <a:bodyPr/>
          <a:lstStyle/>
          <a:p>
            <a:pPr marL="457120" marR="0" lvl="0" indent="-457120" algn="l" defTabSz="1218987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charset="-122"/>
              <a:cs typeface="Arial" pitchFamily="34" charset="0"/>
            </a:endParaRPr>
          </a:p>
          <a:p>
            <a:pPr marL="457120" marR="0" lvl="0" indent="-457120" algn="l" defTabSz="1218987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charset="-122"/>
              <a:cs typeface="Arial" pitchFamily="34" charset="0"/>
            </a:endParaRPr>
          </a:p>
        </p:txBody>
      </p:sp>
      <p:pic>
        <p:nvPicPr>
          <p:cNvPr id="11" name="Picture 10" descr="pattern resource ondemand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64534" y="1279153"/>
            <a:ext cx="10515600" cy="5340527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7325829" y="3200400"/>
            <a:ext cx="3482751" cy="871870"/>
          </a:xfrm>
          <a:prstGeom prst="rect">
            <a:avLst/>
          </a:prstGeom>
          <a:solidFill>
            <a:schemeClr val="accent6">
              <a:lumMod val="75000"/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67508896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2017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Juju+LXD</a:t>
            </a:r>
            <a:r>
              <a:rPr lang="en-US" dirty="0" smtClean="0"/>
              <a:t> setup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44549" y="795528"/>
            <a:ext cx="115788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4146714" y="3754734"/>
            <a:ext cx="457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2693701" y="3885476"/>
            <a:ext cx="19736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 pitchFamily="34" charset="0"/>
                <a:cs typeface="Arial" pitchFamily="34" charset="0"/>
              </a:rPr>
              <a:t>Container internal network</a:t>
            </a:r>
          </a:p>
          <a:p>
            <a:r>
              <a:rPr lang="en-US" sz="1200" dirty="0" smtClean="0">
                <a:latin typeface="Arial" pitchFamily="34" charset="0"/>
                <a:cs typeface="Arial" pitchFamily="34" charset="0"/>
              </a:rPr>
              <a:t>192.168.100.0/24</a:t>
            </a:r>
          </a:p>
        </p:txBody>
      </p:sp>
      <p:sp>
        <p:nvSpPr>
          <p:cNvPr id="28" name="Rectangle 27"/>
          <p:cNvSpPr/>
          <p:nvPr/>
        </p:nvSpPr>
        <p:spPr>
          <a:xfrm>
            <a:off x="2693701" y="3466200"/>
            <a:ext cx="6284161" cy="2307265"/>
          </a:xfrm>
          <a:prstGeom prst="rect">
            <a:avLst/>
          </a:prstGeom>
          <a:noFill/>
          <a:ln w="3175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41" name="TextBox 40"/>
          <p:cNvSpPr txBox="1"/>
          <p:nvPr/>
        </p:nvSpPr>
        <p:spPr>
          <a:xfrm>
            <a:off x="2807354" y="5443222"/>
            <a:ext cx="12330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 pitchFamily="34" charset="0"/>
                <a:cs typeface="Arial" pitchFamily="34" charset="0"/>
              </a:rPr>
              <a:t>LXD containers</a:t>
            </a:r>
          </a:p>
        </p:txBody>
      </p:sp>
      <p:sp>
        <p:nvSpPr>
          <p:cNvPr id="70" name="Rectangle 69"/>
          <p:cNvSpPr/>
          <p:nvPr/>
        </p:nvSpPr>
        <p:spPr>
          <a:xfrm>
            <a:off x="2665325" y="1530927"/>
            <a:ext cx="1205623" cy="83871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Issue JUJU CLI</a:t>
            </a:r>
          </a:p>
        </p:txBody>
      </p:sp>
      <p:cxnSp>
        <p:nvCxnSpPr>
          <p:cNvPr id="73" name="Straight Connector 72"/>
          <p:cNvCxnSpPr/>
          <p:nvPr/>
        </p:nvCxnSpPr>
        <p:spPr>
          <a:xfrm>
            <a:off x="5270129" y="3754734"/>
            <a:ext cx="0" cy="3062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89"/>
          <p:cNvGrpSpPr/>
          <p:nvPr/>
        </p:nvGrpSpPr>
        <p:grpSpPr>
          <a:xfrm>
            <a:off x="4667318" y="4070142"/>
            <a:ext cx="1205623" cy="1096081"/>
            <a:chOff x="7673003" y="4484829"/>
            <a:chExt cx="1205623" cy="1096081"/>
          </a:xfrm>
        </p:grpSpPr>
        <p:sp>
          <p:nvSpPr>
            <p:cNvPr id="27" name="Rectangle 26"/>
            <p:cNvSpPr/>
            <p:nvPr/>
          </p:nvSpPr>
          <p:spPr>
            <a:xfrm>
              <a:off x="7673003" y="4484829"/>
              <a:ext cx="1205623" cy="109608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 smtClean="0"/>
            </a:p>
            <a:p>
              <a:pPr algn="ctr"/>
              <a:r>
                <a:rPr lang="en-US" sz="1200" dirty="0" smtClean="0"/>
                <a:t>JUJU</a:t>
              </a:r>
            </a:p>
            <a:p>
              <a:pPr algn="ctr"/>
              <a:r>
                <a:rPr lang="en-US" sz="1200" dirty="0" smtClean="0"/>
                <a:t>Machine-0</a:t>
              </a:r>
            </a:p>
            <a:p>
              <a:pPr algn="ctr"/>
              <a:r>
                <a:rPr lang="en-US" sz="1200" dirty="0" smtClean="0"/>
                <a:t>Manager node</a:t>
              </a: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7673003" y="4484829"/>
              <a:ext cx="60305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 smtClean="0">
                  <a:solidFill>
                    <a:schemeClr val="bg1">
                      <a:lumMod val="85000"/>
                    </a:schemeClr>
                  </a:solidFill>
                  <a:latin typeface="Arial" pitchFamily="34" charset="0"/>
                  <a:cs typeface="Arial" pitchFamily="34" charset="0"/>
                </a:rPr>
                <a:t>CT #3</a:t>
              </a:r>
            </a:p>
          </p:txBody>
        </p:sp>
      </p:grpSp>
      <p:cxnSp>
        <p:nvCxnSpPr>
          <p:cNvPr id="87" name="Straight Connector 86"/>
          <p:cNvCxnSpPr/>
          <p:nvPr/>
        </p:nvCxnSpPr>
        <p:spPr>
          <a:xfrm>
            <a:off x="6628152" y="3793796"/>
            <a:ext cx="0" cy="3062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90"/>
          <p:cNvGrpSpPr/>
          <p:nvPr/>
        </p:nvGrpSpPr>
        <p:grpSpPr>
          <a:xfrm>
            <a:off x="6025341" y="4070142"/>
            <a:ext cx="1205623" cy="1096081"/>
            <a:chOff x="9031026" y="4523891"/>
            <a:chExt cx="1205623" cy="1096081"/>
          </a:xfrm>
        </p:grpSpPr>
        <p:sp>
          <p:nvSpPr>
            <p:cNvPr id="86" name="Rectangle 85"/>
            <p:cNvSpPr/>
            <p:nvPr/>
          </p:nvSpPr>
          <p:spPr>
            <a:xfrm>
              <a:off x="9031026" y="4523891"/>
              <a:ext cx="1205623" cy="109608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 smtClean="0"/>
            </a:p>
            <a:p>
              <a:pPr algn="ctr"/>
              <a:r>
                <a:rPr lang="en-US" sz="1200" dirty="0" smtClean="0"/>
                <a:t>JUJU </a:t>
              </a:r>
            </a:p>
            <a:p>
              <a:pPr algn="ctr"/>
              <a:r>
                <a:rPr lang="en-US" sz="1200" dirty="0" smtClean="0"/>
                <a:t>GUI</a:t>
              </a:r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9031026" y="4523891"/>
              <a:ext cx="60305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 smtClean="0">
                  <a:solidFill>
                    <a:schemeClr val="bg1">
                      <a:lumMod val="85000"/>
                    </a:schemeClr>
                  </a:solidFill>
                  <a:latin typeface="Arial" pitchFamily="34" charset="0"/>
                  <a:cs typeface="Arial" pitchFamily="34" charset="0"/>
                </a:rPr>
                <a:t>CT #4</a:t>
              </a:r>
            </a:p>
          </p:txBody>
        </p:sp>
      </p:grpSp>
      <p:cxnSp>
        <p:nvCxnSpPr>
          <p:cNvPr id="99" name="Straight Connector 98"/>
          <p:cNvCxnSpPr/>
          <p:nvPr/>
        </p:nvCxnSpPr>
        <p:spPr>
          <a:xfrm flipV="1">
            <a:off x="5553543" y="1950285"/>
            <a:ext cx="0" cy="215739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 flipV="1">
            <a:off x="8169134" y="1950285"/>
            <a:ext cx="0" cy="2107237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>
            <a:off x="7892706" y="3761897"/>
            <a:ext cx="0" cy="3062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93"/>
          <p:cNvGrpSpPr/>
          <p:nvPr/>
        </p:nvGrpSpPr>
        <p:grpSpPr>
          <a:xfrm>
            <a:off x="7383364" y="4039725"/>
            <a:ext cx="1205623" cy="1096081"/>
            <a:chOff x="9031026" y="4523891"/>
            <a:chExt cx="1205623" cy="1096081"/>
          </a:xfrm>
        </p:grpSpPr>
        <p:sp>
          <p:nvSpPr>
            <p:cNvPr id="95" name="Rectangle 94"/>
            <p:cNvSpPr/>
            <p:nvPr/>
          </p:nvSpPr>
          <p:spPr>
            <a:xfrm>
              <a:off x="9031026" y="4523891"/>
              <a:ext cx="1205623" cy="109608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 smtClean="0"/>
            </a:p>
            <a:p>
              <a:pPr algn="ctr"/>
              <a:r>
                <a:rPr lang="en-US" sz="1200" dirty="0" smtClean="0"/>
                <a:t>Workload</a:t>
              </a:r>
            </a:p>
            <a:p>
              <a:pPr algn="ctr"/>
              <a:r>
                <a:rPr lang="en-US" sz="1200" dirty="0" smtClean="0"/>
                <a:t>XYZ</a:t>
              </a:r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9031026" y="4523891"/>
              <a:ext cx="62869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 smtClean="0">
                  <a:solidFill>
                    <a:schemeClr val="bg1">
                      <a:lumMod val="85000"/>
                    </a:schemeClr>
                  </a:solidFill>
                  <a:latin typeface="Arial" pitchFamily="34" charset="0"/>
                  <a:cs typeface="Arial" pitchFamily="34" charset="0"/>
                </a:rPr>
                <a:t>CT #N</a:t>
              </a:r>
            </a:p>
          </p:txBody>
        </p:sp>
      </p:grpSp>
      <p:cxnSp>
        <p:nvCxnSpPr>
          <p:cNvPr id="64" name="Straight Connector 63"/>
          <p:cNvCxnSpPr/>
          <p:nvPr/>
        </p:nvCxnSpPr>
        <p:spPr>
          <a:xfrm flipV="1">
            <a:off x="6902415" y="1950285"/>
            <a:ext cx="0" cy="2149769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ectangle 70"/>
          <p:cNvSpPr/>
          <p:nvPr/>
        </p:nvSpPr>
        <p:spPr>
          <a:xfrm>
            <a:off x="4146714" y="1669299"/>
            <a:ext cx="929857" cy="2809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accent1"/>
                </a:solidFill>
              </a:rPr>
              <a:t>lxdbr0</a:t>
            </a:r>
            <a:endParaRPr lang="en-US" sz="1200" dirty="0">
              <a:solidFill>
                <a:schemeClr val="accent1"/>
              </a:solidFill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2413606" y="1255177"/>
            <a:ext cx="6900531" cy="4910418"/>
          </a:xfrm>
          <a:prstGeom prst="rect">
            <a:avLst/>
          </a:prstGeom>
          <a:noFill/>
          <a:ln w="3175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81" name="TextBox 80"/>
          <p:cNvSpPr txBox="1"/>
          <p:nvPr/>
        </p:nvSpPr>
        <p:spPr>
          <a:xfrm>
            <a:off x="5312131" y="4039725"/>
            <a:ext cx="482824" cy="276999"/>
          </a:xfrm>
          <a:prstGeom prst="rect">
            <a:avLst/>
          </a:prstGeom>
          <a:solidFill>
            <a:srgbClr val="FFFFFF"/>
          </a:solidFill>
          <a:ln>
            <a:solidFill>
              <a:schemeClr val="accent2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 pitchFamily="34" charset="0"/>
                <a:cs typeface="Arial" pitchFamily="34" charset="0"/>
              </a:rPr>
              <a:t>eth0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6661003" y="4039725"/>
            <a:ext cx="482824" cy="276999"/>
          </a:xfrm>
          <a:prstGeom prst="rect">
            <a:avLst/>
          </a:prstGeom>
          <a:solidFill>
            <a:srgbClr val="FFFFFF"/>
          </a:solidFill>
          <a:ln>
            <a:solidFill>
              <a:schemeClr val="accent2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 pitchFamily="34" charset="0"/>
                <a:cs typeface="Arial" pitchFamily="34" charset="0"/>
              </a:rPr>
              <a:t>eth0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8012062" y="4039725"/>
            <a:ext cx="482824" cy="276999"/>
          </a:xfrm>
          <a:prstGeom prst="rect">
            <a:avLst/>
          </a:prstGeom>
          <a:solidFill>
            <a:srgbClr val="FFFFFF"/>
          </a:solidFill>
          <a:ln>
            <a:solidFill>
              <a:schemeClr val="accent2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 pitchFamily="34" charset="0"/>
                <a:cs typeface="Arial" pitchFamily="34" charset="0"/>
              </a:rPr>
              <a:t>eth0</a:t>
            </a:r>
          </a:p>
        </p:txBody>
      </p:sp>
      <p:sp>
        <p:nvSpPr>
          <p:cNvPr id="84" name="Rectangle 83"/>
          <p:cNvSpPr/>
          <p:nvPr/>
        </p:nvSpPr>
        <p:spPr>
          <a:xfrm>
            <a:off x="5196938" y="1669299"/>
            <a:ext cx="713210" cy="280986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 smtClean="0">
                <a:solidFill>
                  <a:schemeClr val="accent1"/>
                </a:solidFill>
              </a:rPr>
              <a:t>veth</a:t>
            </a:r>
            <a:endParaRPr lang="en-US" sz="1200" dirty="0">
              <a:solidFill>
                <a:schemeClr val="accent1"/>
              </a:solidFill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6520701" y="1669299"/>
            <a:ext cx="763428" cy="280986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 smtClean="0">
                <a:solidFill>
                  <a:schemeClr val="accent1"/>
                </a:solidFill>
              </a:rPr>
              <a:t>veth</a:t>
            </a:r>
            <a:endParaRPr lang="en-US" sz="1200" dirty="0">
              <a:solidFill>
                <a:schemeClr val="accent1"/>
              </a:solidFill>
            </a:endParaRPr>
          </a:p>
        </p:txBody>
      </p:sp>
      <p:sp>
        <p:nvSpPr>
          <p:cNvPr id="89" name="Rectangle 88"/>
          <p:cNvSpPr/>
          <p:nvPr/>
        </p:nvSpPr>
        <p:spPr>
          <a:xfrm>
            <a:off x="7772419" y="1669299"/>
            <a:ext cx="786265" cy="280986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 smtClean="0">
                <a:solidFill>
                  <a:schemeClr val="accent1"/>
                </a:solidFill>
              </a:rPr>
              <a:t>veth</a:t>
            </a:r>
            <a:endParaRPr lang="en-US" sz="1200" dirty="0">
              <a:solidFill>
                <a:schemeClr val="accent1"/>
              </a:solidFill>
            </a:endParaRPr>
          </a:p>
        </p:txBody>
      </p:sp>
      <p:cxnSp>
        <p:nvCxnSpPr>
          <p:cNvPr id="90" name="Straight Connector 89"/>
          <p:cNvCxnSpPr/>
          <p:nvPr/>
        </p:nvCxnSpPr>
        <p:spPr>
          <a:xfrm flipH="1" flipV="1">
            <a:off x="4663172" y="1950285"/>
            <a:ext cx="4146" cy="180444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/>
          <p:cNvSpPr txBox="1"/>
          <p:nvPr/>
        </p:nvSpPr>
        <p:spPr>
          <a:xfrm>
            <a:off x="2424239" y="5872621"/>
            <a:ext cx="6286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 pitchFamily="34" charset="0"/>
                <a:cs typeface="Arial" pitchFamily="34" charset="0"/>
              </a:rPr>
              <a:t>VM #1</a:t>
            </a:r>
          </a:p>
        </p:txBody>
      </p:sp>
    </p:spTree>
    <p:extLst>
      <p:ext uri="{BB962C8B-B14F-4D97-AF65-F5344CB8AC3E}">
        <p14:creationId xmlns="" xmlns:p14="http://schemas.microsoft.com/office/powerpoint/2010/main" val="267508896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2016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Deploy before &amp; after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244549" y="795528"/>
            <a:ext cx="115788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 descr="juju deploy commands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01749" y="1043172"/>
            <a:ext cx="5701002" cy="5267692"/>
          </a:xfrm>
          <a:prstGeom prst="rect">
            <a:avLst/>
          </a:prstGeom>
        </p:spPr>
      </p:pic>
      <p:pic>
        <p:nvPicPr>
          <p:cNvPr id="18" name="Picture 17" descr="juju deploy result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877937" y="1257193"/>
            <a:ext cx="4744087" cy="5218496"/>
          </a:xfrm>
          <a:prstGeom prst="rect">
            <a:avLst/>
          </a:prstGeom>
        </p:spPr>
      </p:pic>
      <p:cxnSp>
        <p:nvCxnSpPr>
          <p:cNvPr id="20" name="Straight Connector 19"/>
          <p:cNvCxnSpPr/>
          <p:nvPr/>
        </p:nvCxnSpPr>
        <p:spPr>
          <a:xfrm>
            <a:off x="6549656" y="1043172"/>
            <a:ext cx="0" cy="558466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 rot="16200000">
            <a:off x="-260366" y="3181687"/>
            <a:ext cx="10098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libri" pitchFamily="34" charset="0"/>
                <a:cs typeface="Arial" pitchFamily="34" charset="0"/>
              </a:rPr>
              <a:t>Before</a:t>
            </a:r>
          </a:p>
        </p:txBody>
      </p:sp>
      <p:sp>
        <p:nvSpPr>
          <p:cNvPr id="11" name="TextBox 10"/>
          <p:cNvSpPr txBox="1"/>
          <p:nvPr/>
        </p:nvSpPr>
        <p:spPr>
          <a:xfrm rot="5400000">
            <a:off x="11498519" y="3052645"/>
            <a:ext cx="8338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libri" pitchFamily="34" charset="0"/>
                <a:cs typeface="Arial" pitchFamily="34" charset="0"/>
              </a:rPr>
              <a:t>After</a:t>
            </a:r>
          </a:p>
        </p:txBody>
      </p:sp>
    </p:spTree>
    <p:extLst>
      <p:ext uri="{BB962C8B-B14F-4D97-AF65-F5344CB8AC3E}">
        <p14:creationId xmlns="" xmlns:p14="http://schemas.microsoft.com/office/powerpoint/2010/main" val="52997092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2017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Constraints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44549" y="795528"/>
            <a:ext cx="115788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548640" y="1056164"/>
            <a:ext cx="11073384" cy="761999"/>
          </a:xfrm>
          <a:prstGeom prst="rect">
            <a:avLst/>
          </a:prstGeom>
          <a:noFill/>
          <a:ln w="31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en-US" altLang="zh-CN" sz="1800" dirty="0" smtClean="0">
                <a:solidFill>
                  <a:schemeClr val="tx1"/>
                </a:solidFill>
                <a:latin typeface="Calibri" pitchFamily="34" charset="0"/>
              </a:rPr>
              <a:t>juju CLI switch: --constraints </a:t>
            </a:r>
            <a:r>
              <a:rPr lang="en-US" altLang="zh-CN" sz="1800" dirty="0" err="1" smtClean="0">
                <a:solidFill>
                  <a:schemeClr val="tx1"/>
                </a:solidFill>
                <a:latin typeface="Calibri" pitchFamily="34" charset="0"/>
              </a:rPr>
              <a:t>mem</a:t>
            </a:r>
            <a:r>
              <a:rPr lang="en-US" altLang="zh-CN" sz="1800" dirty="0" smtClean="0">
                <a:solidFill>
                  <a:schemeClr val="tx1"/>
                </a:solidFill>
                <a:latin typeface="Calibri" pitchFamily="34" charset="0"/>
              </a:rPr>
              <a:t>=4G cores=2</a:t>
            </a:r>
          </a:p>
          <a:p>
            <a:pPr marL="342900" indent="-342900">
              <a:buAutoNum type="arabicPeriod"/>
            </a:pPr>
            <a:r>
              <a:rPr lang="en-US" altLang="zh-CN" sz="1800" dirty="0" smtClean="0">
                <a:solidFill>
                  <a:schemeClr val="tx1"/>
                </a:solidFill>
                <a:latin typeface="Calibri" pitchFamily="34" charset="0"/>
              </a:rPr>
              <a:t>Environment (</a:t>
            </a:r>
            <a:r>
              <a:rPr lang="en-US" altLang="zh-CN" sz="1800" dirty="0" err="1" smtClean="0">
                <a:solidFill>
                  <a:schemeClr val="tx1"/>
                </a:solidFill>
                <a:latin typeface="Calibri" pitchFamily="34" charset="0"/>
              </a:rPr>
              <a:t>boostrap</a:t>
            </a:r>
            <a:r>
              <a:rPr lang="en-US" altLang="zh-CN" sz="1800" dirty="0" smtClean="0">
                <a:solidFill>
                  <a:schemeClr val="tx1"/>
                </a:solidFill>
                <a:latin typeface="Calibri" pitchFamily="34" charset="0"/>
              </a:rPr>
              <a:t>) constraints are used as </a:t>
            </a:r>
            <a:r>
              <a:rPr lang="en-US" altLang="zh-CN" sz="1800" dirty="0" smtClean="0">
                <a:solidFill>
                  <a:schemeClr val="accent2"/>
                </a:solidFill>
                <a:latin typeface="Calibri" pitchFamily="34" charset="0"/>
              </a:rPr>
              <a:t>default</a:t>
            </a:r>
            <a:r>
              <a:rPr lang="en-US" altLang="zh-CN" sz="1800" dirty="0" smtClean="0">
                <a:solidFill>
                  <a:schemeClr val="tx1"/>
                </a:solidFill>
                <a:latin typeface="Calibri" pitchFamily="34" charset="0"/>
              </a:rPr>
              <a:t>. CLI can overwrite case-by-case.</a:t>
            </a:r>
          </a:p>
          <a:p>
            <a:pPr marL="342900" indent="-342900">
              <a:buAutoNum type="arabicPeriod"/>
            </a:pPr>
            <a:r>
              <a:rPr lang="en-US" altLang="zh-CN" sz="1800" dirty="0" smtClean="0">
                <a:solidFill>
                  <a:schemeClr val="tx1"/>
                </a:solidFill>
                <a:latin typeface="Calibri" pitchFamily="34" charset="0"/>
              </a:rPr>
              <a:t>Strategy: </a:t>
            </a:r>
            <a:r>
              <a:rPr lang="en-US" altLang="zh-CN" sz="1800" dirty="0" smtClean="0">
                <a:solidFill>
                  <a:schemeClr val="accent2"/>
                </a:solidFill>
                <a:latin typeface="Calibri" pitchFamily="34" charset="0"/>
              </a:rPr>
              <a:t>least expansive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8640" y="2062716"/>
            <a:ext cx="10640060" cy="44112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67508896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2017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Juju status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44549" y="795528"/>
            <a:ext cx="115788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3"/>
          <p:cNvSpPr txBox="1">
            <a:spLocks noChangeArrowheads="1"/>
          </p:cNvSpPr>
          <p:nvPr/>
        </p:nvSpPr>
        <p:spPr>
          <a:xfrm>
            <a:off x="620023" y="990601"/>
            <a:ext cx="11128650" cy="4886325"/>
          </a:xfrm>
          <a:prstGeom prst="rect">
            <a:avLst/>
          </a:prstGeom>
        </p:spPr>
        <p:txBody>
          <a:bodyPr/>
          <a:lstStyle/>
          <a:p>
            <a:pPr marL="457120" marR="0" lvl="0" indent="-457120" algn="l" defTabSz="1218987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charset="-122"/>
              <a:cs typeface="Arial" pitchFamily="34" charset="0"/>
            </a:endParaRPr>
          </a:p>
          <a:p>
            <a:pPr marL="457120" marR="0" lvl="0" indent="-457120" algn="l" defTabSz="1218987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charset="-122"/>
              <a:cs typeface="Arial" pitchFamily="34" charset="0"/>
            </a:endParaRPr>
          </a:p>
        </p:txBody>
      </p:sp>
      <p:sp>
        <p:nvSpPr>
          <p:cNvPr id="15" name="Rectangle 2"/>
          <p:cNvSpPr>
            <a:spLocks noChangeArrowheads="1"/>
          </p:cNvSpPr>
          <p:nvPr/>
        </p:nvSpPr>
        <p:spPr bwMode="auto">
          <a:xfrm>
            <a:off x="5523503" y="6197697"/>
            <a:ext cx="3317358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 smtClean="0">
                <a:latin typeface="Ubuntu Mono"/>
                <a:cs typeface="Arial" pitchFamily="34" charset="0"/>
              </a:rPr>
              <a:t>Fig. 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effectLst/>
                <a:latin typeface="Ubuntu Mono"/>
                <a:cs typeface="Arial" pitchFamily="34" charset="0"/>
              </a:rPr>
              <a:t>$</a:t>
            </a:r>
            <a:r>
              <a:rPr kumimoji="0" lang="en-US" sz="1200" b="0" i="0" u="none" strike="noStrike" cap="none" normalizeH="0" dirty="0" smtClean="0">
                <a:ln>
                  <a:noFill/>
                </a:ln>
                <a:effectLst/>
                <a:latin typeface="Ubuntu Mono"/>
                <a:cs typeface="Arial" pitchFamily="34" charset="0"/>
              </a:rPr>
              <a:t> juju status</a:t>
            </a:r>
            <a:endParaRPr kumimoji="0" lang="en-US" sz="1200" b="0" i="0" u="none" strike="noStrike" cap="none" normalizeH="0" baseline="0" dirty="0" smtClean="0">
              <a:ln>
                <a:noFill/>
              </a:ln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17" name="Picture 16" descr="juju status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96631" y="990601"/>
            <a:ext cx="9752432" cy="5060456"/>
          </a:xfrm>
          <a:prstGeom prst="rect">
            <a:avLst/>
          </a:prstGeom>
        </p:spPr>
      </p:pic>
      <p:sp>
        <p:nvSpPr>
          <p:cNvPr id="8" name="Down Arrow 7"/>
          <p:cNvSpPr/>
          <p:nvPr/>
        </p:nvSpPr>
        <p:spPr>
          <a:xfrm rot="16200000">
            <a:off x="2183037" y="2922181"/>
            <a:ext cx="372140" cy="386315"/>
          </a:xfrm>
          <a:prstGeom prst="downArrow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own Arrow 8"/>
          <p:cNvSpPr/>
          <p:nvPr/>
        </p:nvSpPr>
        <p:spPr>
          <a:xfrm rot="16200000">
            <a:off x="2183037" y="4111256"/>
            <a:ext cx="372140" cy="386315"/>
          </a:xfrm>
          <a:prstGeom prst="downArrow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own Arrow 9"/>
          <p:cNvSpPr/>
          <p:nvPr/>
        </p:nvSpPr>
        <p:spPr>
          <a:xfrm rot="16200000">
            <a:off x="2183037" y="5270205"/>
            <a:ext cx="372140" cy="386315"/>
          </a:xfrm>
          <a:prstGeom prst="downArrow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67508896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prstClr val="white"/>
                </a:solidFill>
                <a:cs typeface="Arial" pitchFamily="34" charset="0"/>
              </a:rPr>
              <a:t>2017 </a:t>
            </a:r>
            <a:r>
              <a:rPr lang="en-US" sz="1000" dirty="0">
                <a:solidFill>
                  <a:prstClr val="white"/>
                </a:solidFill>
                <a:cs typeface="Arial" pitchFamily="34" charset="0"/>
              </a:rPr>
              <a:t>Lenovo Internal. All rights reserved.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Workload Solution Project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xmlns="" val="837580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2017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Demo: </a:t>
            </a:r>
            <a:r>
              <a:rPr lang="en-US" dirty="0" err="1" smtClean="0"/>
              <a:t>Openstack</a:t>
            </a:r>
            <a:r>
              <a:rPr lang="en-US" dirty="0" smtClean="0"/>
              <a:t> deploy (70s)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44549" y="795528"/>
            <a:ext cx="115788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3"/>
          <p:cNvSpPr txBox="1">
            <a:spLocks noChangeArrowheads="1"/>
          </p:cNvSpPr>
          <p:nvPr/>
        </p:nvSpPr>
        <p:spPr>
          <a:xfrm>
            <a:off x="620023" y="990601"/>
            <a:ext cx="11128650" cy="4886325"/>
          </a:xfrm>
          <a:prstGeom prst="rect">
            <a:avLst/>
          </a:prstGeom>
        </p:spPr>
        <p:txBody>
          <a:bodyPr/>
          <a:lstStyle/>
          <a:p>
            <a:pPr marL="457120" marR="0" lvl="0" indent="-457120" algn="l" defTabSz="1218987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charset="-122"/>
              <a:cs typeface="Arial" pitchFamily="34" charset="0"/>
            </a:endParaRPr>
          </a:p>
          <a:p>
            <a:pPr marL="457120" marR="0" lvl="0" indent="-457120" algn="l" defTabSz="1218987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charset="-122"/>
              <a:cs typeface="Arial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 rot="10800000" flipV="1">
            <a:off x="7287216" y="67271"/>
            <a:ext cx="49016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/>
            <a:r>
              <a:rPr lang="en-US" sz="1800" dirty="0" smtClean="0">
                <a:latin typeface="Calibri" pitchFamily="34" charset="0"/>
                <a:cs typeface="Arial" pitchFamily="34" charset="0"/>
              </a:rPr>
              <a:t>Deploy an </a:t>
            </a:r>
            <a:r>
              <a:rPr lang="en-US" sz="1800" dirty="0" err="1" smtClean="0">
                <a:latin typeface="Calibri" pitchFamily="34" charset="0"/>
                <a:cs typeface="Arial" pitchFamily="34" charset="0"/>
              </a:rPr>
              <a:t>Openstack</a:t>
            </a:r>
            <a:r>
              <a:rPr lang="en-US" sz="1800" dirty="0" smtClean="0">
                <a:latin typeface="Calibri" pitchFamily="34" charset="0"/>
                <a:cs typeface="Arial" pitchFamily="34" charset="0"/>
              </a:rPr>
              <a:t> onto LXD containers </a:t>
            </a:r>
            <a:r>
              <a:rPr lang="en-US" sz="1800" dirty="0" smtClean="0">
                <a:solidFill>
                  <a:schemeClr val="accent2"/>
                </a:solidFill>
                <a:latin typeface="Calibri" pitchFamily="34" charset="0"/>
                <a:cs typeface="Arial" pitchFamily="34" charset="0"/>
              </a:rPr>
              <a:t>=&gt; 16 applications in 4 containers</a:t>
            </a:r>
            <a:endParaRPr lang="en-US" sz="1800" dirty="0" smtClean="0">
              <a:latin typeface="Calibri" pitchFamily="34" charset="0"/>
              <a:cs typeface="Arial" pitchFamily="34" charset="0"/>
            </a:endParaRPr>
          </a:p>
          <a:p>
            <a:pPr marL="457200" indent="-457200"/>
            <a:endParaRPr lang="en-US" sz="1800" dirty="0" smtClean="0">
              <a:latin typeface="Calibri" pitchFamily="34" charset="0"/>
              <a:cs typeface="Arial" pitchFamily="34" charset="0"/>
            </a:endParaRPr>
          </a:p>
        </p:txBody>
      </p:sp>
      <p:pic>
        <p:nvPicPr>
          <p:cNvPr id="10" name="Picture 9" descr="deploy openstack juju gui 2.g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48640" y="836348"/>
            <a:ext cx="11073384" cy="597987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67508896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prstClr val="white"/>
                </a:solidFill>
                <a:cs typeface="Arial" pitchFamily="34" charset="0"/>
              </a:rPr>
              <a:t>2017 </a:t>
            </a:r>
            <a:r>
              <a:rPr lang="en-US" sz="1000" dirty="0">
                <a:solidFill>
                  <a:prstClr val="white"/>
                </a:solidFill>
                <a:cs typeface="Arial" pitchFamily="34" charset="0"/>
              </a:rPr>
              <a:t>Lenovo Internal. All rights reserved.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Charm development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xmlns="" val="837580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2017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Write charm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44549" y="795528"/>
            <a:ext cx="115788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3"/>
          <p:cNvSpPr txBox="1">
            <a:spLocks noChangeArrowheads="1"/>
          </p:cNvSpPr>
          <p:nvPr/>
        </p:nvSpPr>
        <p:spPr>
          <a:xfrm>
            <a:off x="620023" y="990601"/>
            <a:ext cx="11128650" cy="4886325"/>
          </a:xfrm>
          <a:prstGeom prst="rect">
            <a:avLst/>
          </a:prstGeom>
        </p:spPr>
        <p:txBody>
          <a:bodyPr/>
          <a:lstStyle/>
          <a:p>
            <a:pPr marL="457120" marR="0" lvl="0" indent="-457120" algn="l" defTabSz="1218987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charset="-122"/>
              <a:cs typeface="Arial" pitchFamily="34" charset="0"/>
            </a:endParaRPr>
          </a:p>
          <a:p>
            <a:pPr marL="457120" marR="0" lvl="0" indent="-457120" algn="l" defTabSz="1218987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charset="-122"/>
              <a:cs typeface="Arial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04080" y="1581185"/>
            <a:ext cx="1120003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1600" dirty="0" smtClean="0">
                <a:latin typeface="Calibri" pitchFamily="34" charset="0"/>
                <a:cs typeface="Arial" pitchFamily="34" charset="0"/>
              </a:rPr>
              <a:t>Modifying an existing simple charm that builds on “layer-basic”:</a:t>
            </a:r>
          </a:p>
          <a:p>
            <a:pPr marL="457200" lvl="1" indent="-457200"/>
            <a:r>
              <a:rPr lang="en-US" sz="1600" dirty="0" smtClean="0">
                <a:latin typeface="Calibri" pitchFamily="34" charset="0"/>
                <a:cs typeface="Arial" pitchFamily="34" charset="0"/>
              </a:rPr>
              <a:t>	  $ </a:t>
            </a:r>
            <a:r>
              <a:rPr lang="en-US" sz="1600" dirty="0" err="1" smtClean="0">
                <a:solidFill>
                  <a:schemeClr val="accent2"/>
                </a:solidFill>
                <a:highlight>
                  <a:scrgbClr r="0" g="0" b="0">
                    <a:alpha val="0"/>
                  </a:scrgbClr>
                </a:highlight>
                <a:latin typeface="Calibri" pitchFamily="34" charset="0"/>
                <a:ea typeface="Noto Sans CJK SC Regular" pitchFamily="2"/>
                <a:cs typeface="FreeSans" pitchFamily="2"/>
              </a:rPr>
              <a:t>git</a:t>
            </a:r>
            <a:r>
              <a:rPr lang="en-US" sz="1600" dirty="0" smtClean="0">
                <a:solidFill>
                  <a:schemeClr val="accent2"/>
                </a:solidFill>
                <a:highlight>
                  <a:scrgbClr r="0" g="0" b="0">
                    <a:alpha val="0"/>
                  </a:scrgbClr>
                </a:highlight>
                <a:latin typeface="Calibri" pitchFamily="34" charset="0"/>
                <a:ea typeface="Noto Sans CJK SC Regular" pitchFamily="2"/>
                <a:cs typeface="FreeSans" pitchFamily="2"/>
              </a:rPr>
              <a:t> clone http://github.com/juju-solutions/layer-vanilla.git</a:t>
            </a:r>
            <a:endParaRPr lang="en-US" sz="1600" dirty="0" smtClean="0">
              <a:solidFill>
                <a:schemeClr val="accent2"/>
              </a:solidFill>
              <a:latin typeface="Calibri" pitchFamily="34" charset="0"/>
              <a:cs typeface="Arial" pitchFamily="34" charset="0"/>
            </a:endParaRPr>
          </a:p>
          <a:p>
            <a:pPr marL="457200" indent="-457200">
              <a:buAutoNum type="arabicPeriod"/>
            </a:pPr>
            <a:r>
              <a:rPr lang="en-US" sz="1600" dirty="0" smtClean="0">
                <a:latin typeface="Calibri" pitchFamily="34" charset="0"/>
                <a:cs typeface="Arial" pitchFamily="34" charset="0"/>
              </a:rPr>
              <a:t>Scaffolding a template using “charm tools”:</a:t>
            </a:r>
          </a:p>
          <a:p>
            <a:pPr marL="1066693" lvl="1" indent="-457200"/>
            <a:r>
              <a:rPr lang="en-US" sz="1600" dirty="0" smtClean="0">
                <a:latin typeface="Calibri" pitchFamily="34" charset="0"/>
                <a:cs typeface="Arial" pitchFamily="34" charset="0"/>
              </a:rPr>
              <a:t>$ </a:t>
            </a:r>
            <a:r>
              <a:rPr lang="en-US" sz="1600" dirty="0" smtClean="0">
                <a:solidFill>
                  <a:schemeClr val="accent2"/>
                </a:solidFill>
                <a:highlight>
                  <a:scrgbClr r="0" g="0" b="0">
                    <a:alpha val="0"/>
                  </a:scrgbClr>
                </a:highlight>
                <a:latin typeface="Calibri" pitchFamily="34" charset="0"/>
                <a:ea typeface="Noto Sans CJK SC Regular" pitchFamily="2"/>
                <a:cs typeface="FreeSans" pitchFamily="2"/>
              </a:rPr>
              <a:t>charm create -t reactive-python   [charm name]</a:t>
            </a:r>
            <a:endParaRPr lang="en-US" sz="1600" dirty="0" smtClean="0">
              <a:solidFill>
                <a:schemeClr val="accent2"/>
              </a:solidFill>
              <a:latin typeface="Calibri" pitchFamily="34" charset="0"/>
              <a:cs typeface="Arial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04080" y="1097257"/>
            <a:ext cx="23570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>
                <a:solidFill>
                  <a:schemeClr val="accent3">
                    <a:lumMod val="75000"/>
                  </a:schemeClr>
                </a:solidFill>
                <a:latin typeface="Calibri" pitchFamily="34" charset="0"/>
                <a:cs typeface="Arial" pitchFamily="34" charset="0"/>
              </a:rPr>
              <a:t>Two ways to start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4080" y="3472382"/>
            <a:ext cx="20730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>
                <a:solidFill>
                  <a:schemeClr val="accent3">
                    <a:lumMod val="75000"/>
                  </a:schemeClr>
                </a:solidFill>
                <a:latin typeface="Calibri" pitchFamily="34" charset="0"/>
                <a:cs typeface="Arial" pitchFamily="34" charset="0"/>
              </a:rPr>
              <a:t>Compile charm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04080" y="3934047"/>
            <a:ext cx="112000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1" indent="-457200"/>
            <a:r>
              <a:rPr lang="en-US" sz="1600" dirty="0" smtClean="0">
                <a:latin typeface="Calibri" pitchFamily="34" charset="0"/>
                <a:cs typeface="Arial" pitchFamily="34" charset="0"/>
              </a:rPr>
              <a:t>  $ </a:t>
            </a:r>
            <a:r>
              <a:rPr lang="en-US" sz="1600" dirty="0" smtClean="0">
                <a:solidFill>
                  <a:schemeClr val="accent2"/>
                </a:solidFill>
                <a:latin typeface="Calibri" pitchFamily="34" charset="0"/>
                <a:cs typeface="Arial" pitchFamily="34" charset="0"/>
              </a:rPr>
              <a:t>charm build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04080" y="4620698"/>
            <a:ext cx="23796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>
                <a:solidFill>
                  <a:schemeClr val="accent3">
                    <a:lumMod val="75000"/>
                  </a:schemeClr>
                </a:solidFill>
                <a:latin typeface="Calibri" pitchFamily="34" charset="0"/>
                <a:cs typeface="Arial" pitchFamily="34" charset="0"/>
              </a:rPr>
              <a:t>Deploy from local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04080" y="5258651"/>
            <a:ext cx="112000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1" indent="-457200"/>
            <a:r>
              <a:rPr lang="en-US" sz="1600" dirty="0" smtClean="0">
                <a:latin typeface="Calibri" pitchFamily="34" charset="0"/>
                <a:cs typeface="Arial" pitchFamily="34" charset="0"/>
              </a:rPr>
              <a:t>  $ </a:t>
            </a:r>
            <a:r>
              <a:rPr lang="en-US" sz="1600" dirty="0" smtClean="0">
                <a:solidFill>
                  <a:schemeClr val="accent2"/>
                </a:solidFill>
                <a:highlight>
                  <a:scrgbClr r="0" g="0" b="0">
                    <a:alpha val="0"/>
                  </a:scrgbClr>
                </a:highlight>
                <a:latin typeface="Calibri" pitchFamily="34" charset="0"/>
                <a:ea typeface="Noto Sans CJK SC Regular" pitchFamily="2"/>
                <a:cs typeface="FreeSans" pitchFamily="2"/>
              </a:rPr>
              <a:t>juju deploy $JUJU_REPOSITORY/trusty/[app name] --series [</a:t>
            </a:r>
            <a:r>
              <a:rPr lang="en-US" sz="1600" dirty="0" err="1" smtClean="0">
                <a:solidFill>
                  <a:schemeClr val="accent2"/>
                </a:solidFill>
                <a:highlight>
                  <a:scrgbClr r="0" g="0" b="0">
                    <a:alpha val="0"/>
                  </a:scrgbClr>
                </a:highlight>
                <a:latin typeface="Calibri" pitchFamily="34" charset="0"/>
                <a:ea typeface="Noto Sans CJK SC Regular" pitchFamily="2"/>
                <a:cs typeface="FreeSans" pitchFamily="2"/>
              </a:rPr>
              <a:t>xenial</a:t>
            </a:r>
            <a:r>
              <a:rPr lang="en-US" sz="1600" dirty="0" smtClean="0">
                <a:solidFill>
                  <a:schemeClr val="accent2"/>
                </a:solidFill>
                <a:highlight>
                  <a:scrgbClr r="0" g="0" b="0">
                    <a:alpha val="0"/>
                  </a:scrgbClr>
                </a:highlight>
                <a:latin typeface="Calibri" pitchFamily="34" charset="0"/>
                <a:ea typeface="Noto Sans CJK SC Regular" pitchFamily="2"/>
                <a:cs typeface="FreeSans" pitchFamily="2"/>
              </a:rPr>
              <a:t>] –to [machine-id]</a:t>
            </a:r>
            <a:endParaRPr lang="en-US" sz="1600" dirty="0" smtClean="0">
              <a:solidFill>
                <a:schemeClr val="accent2"/>
              </a:solidFill>
              <a:latin typeface="Calibri" pitchFamily="34" charset="0"/>
              <a:cs typeface="Arial" pitchFamily="34" charset="0"/>
            </a:endParaRPr>
          </a:p>
        </p:txBody>
      </p:sp>
      <p:cxnSp>
        <p:nvCxnSpPr>
          <p:cNvPr id="19" name="Elbow Connector 18"/>
          <p:cNvCxnSpPr>
            <a:endCxn id="20" idx="3"/>
          </p:cNvCxnSpPr>
          <p:nvPr/>
        </p:nvCxnSpPr>
        <p:spPr>
          <a:xfrm rot="10800000" flipV="1">
            <a:off x="5977892" y="3019646"/>
            <a:ext cx="544236" cy="452735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5035005" y="3333882"/>
            <a:ext cx="9428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 pitchFamily="34" charset="0"/>
                <a:cs typeface="Arial" pitchFamily="34" charset="0"/>
              </a:rPr>
              <a:t>Layer code</a:t>
            </a:r>
          </a:p>
        </p:txBody>
      </p:sp>
      <p:cxnSp>
        <p:nvCxnSpPr>
          <p:cNvPr id="21" name="Elbow Connector 20"/>
          <p:cNvCxnSpPr/>
          <p:nvPr/>
        </p:nvCxnSpPr>
        <p:spPr>
          <a:xfrm rot="10800000" flipV="1">
            <a:off x="6200710" y="3934045"/>
            <a:ext cx="321419" cy="1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5035005" y="3795547"/>
            <a:ext cx="11400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 pitchFamily="34" charset="0"/>
                <a:cs typeface="Arial" pitchFamily="34" charset="0"/>
              </a:rPr>
              <a:t>Charm dist dir</a:t>
            </a:r>
          </a:p>
        </p:txBody>
      </p:sp>
      <p:pic>
        <p:nvPicPr>
          <p:cNvPr id="31" name="Picture 30" descr="charm code tree dir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522128" y="1097257"/>
            <a:ext cx="5301277" cy="4091762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67508896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2017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tree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44549" y="795528"/>
            <a:ext cx="115788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3"/>
          <p:cNvSpPr txBox="1">
            <a:spLocks noChangeArrowheads="1"/>
          </p:cNvSpPr>
          <p:nvPr/>
        </p:nvSpPr>
        <p:spPr>
          <a:xfrm>
            <a:off x="620023" y="990601"/>
            <a:ext cx="11128650" cy="4886325"/>
          </a:xfrm>
          <a:prstGeom prst="rect">
            <a:avLst/>
          </a:prstGeom>
        </p:spPr>
        <p:txBody>
          <a:bodyPr/>
          <a:lstStyle/>
          <a:p>
            <a:pPr marL="457120" marR="0" lvl="0" indent="-457120" algn="l" defTabSz="1218987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charset="-122"/>
              <a:cs typeface="Arial" pitchFamily="34" charset="0"/>
            </a:endParaRPr>
          </a:p>
          <a:p>
            <a:pPr marL="457120" marR="0" lvl="0" indent="-457120" algn="l" defTabSz="1218987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charset="-122"/>
              <a:cs typeface="Arial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996507" y="630280"/>
            <a:ext cx="4826898" cy="5663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endParaRPr lang="en-US" sz="1800" dirty="0" smtClean="0">
              <a:latin typeface="Calibri" pitchFamily="34" charset="0"/>
              <a:cs typeface="Arial" pitchFamily="34" charset="0"/>
            </a:endParaRPr>
          </a:p>
          <a:p>
            <a:pPr marL="457200" indent="-457200"/>
            <a:r>
              <a:rPr lang="en-US" u="sng" dirty="0" err="1" smtClean="0">
                <a:solidFill>
                  <a:schemeClr val="accent3">
                    <a:lumMod val="75000"/>
                  </a:schemeClr>
                </a:solidFill>
                <a:latin typeface="Calibri" pitchFamily="34" charset="0"/>
                <a:cs typeface="Arial" pitchFamily="34" charset="0"/>
              </a:rPr>
              <a:t>config.yaml</a:t>
            </a:r>
            <a:r>
              <a:rPr lang="en-US" u="sng" dirty="0" smtClean="0">
                <a:solidFill>
                  <a:schemeClr val="accent3">
                    <a:lumMod val="75000"/>
                  </a:schemeClr>
                </a:solidFill>
                <a:latin typeface="Calibri" pitchFamily="34" charset="0"/>
                <a:cs typeface="Arial" pitchFamily="34" charset="0"/>
              </a:rPr>
              <a:t>: </a:t>
            </a:r>
            <a:r>
              <a:rPr lang="en-US" sz="1800" dirty="0" err="1" smtClean="0">
                <a:latin typeface="Calibri" pitchFamily="34" charset="0"/>
                <a:cs typeface="Arial" pitchFamily="34" charset="0"/>
              </a:rPr>
              <a:t>config</a:t>
            </a:r>
            <a:r>
              <a:rPr lang="en-US" sz="1800" dirty="0" smtClean="0">
                <a:latin typeface="Calibri" pitchFamily="34" charset="0"/>
                <a:cs typeface="Arial" pitchFamily="34" charset="0"/>
              </a:rPr>
              <a:t> options, shows in GUI.</a:t>
            </a:r>
          </a:p>
          <a:p>
            <a:pPr marL="1066693" lvl="1" indent="-457200"/>
            <a:r>
              <a:rPr lang="en-US" sz="1600" dirty="0" smtClean="0">
                <a:solidFill>
                  <a:schemeClr val="accent2"/>
                </a:solidFill>
                <a:latin typeface="Calibri" pitchFamily="34" charset="0"/>
                <a:cs typeface="Arial" pitchFamily="34" charset="0"/>
              </a:rPr>
              <a:t>options:</a:t>
            </a:r>
          </a:p>
          <a:p>
            <a:pPr marL="1066693" lvl="1" indent="-457200"/>
            <a:r>
              <a:rPr lang="en-US" sz="1600" dirty="0" smtClean="0">
                <a:solidFill>
                  <a:schemeClr val="accent2"/>
                </a:solidFill>
                <a:latin typeface="Calibri" pitchFamily="34" charset="0"/>
                <a:cs typeface="Arial" pitchFamily="34" charset="0"/>
              </a:rPr>
              <a:t>   </a:t>
            </a:r>
            <a:r>
              <a:rPr lang="en-US" sz="1600" dirty="0" err="1" smtClean="0">
                <a:solidFill>
                  <a:schemeClr val="accent2"/>
                </a:solidFill>
                <a:latin typeface="Calibri" pitchFamily="34" charset="0"/>
                <a:cs typeface="Arial" pitchFamily="34" charset="0"/>
              </a:rPr>
              <a:t>myoption</a:t>
            </a:r>
            <a:r>
              <a:rPr lang="en-US" sz="1600" dirty="0" smtClean="0">
                <a:solidFill>
                  <a:schemeClr val="accent2"/>
                </a:solidFill>
                <a:latin typeface="Calibri" pitchFamily="34" charset="0"/>
                <a:cs typeface="Arial" pitchFamily="34" charset="0"/>
              </a:rPr>
              <a:t>:</a:t>
            </a:r>
          </a:p>
          <a:p>
            <a:pPr marL="1066693" lvl="1" indent="-457200"/>
            <a:r>
              <a:rPr lang="en-US" sz="1600" dirty="0" smtClean="0">
                <a:solidFill>
                  <a:schemeClr val="accent2"/>
                </a:solidFill>
                <a:latin typeface="Calibri" pitchFamily="34" charset="0"/>
                <a:cs typeface="Arial" pitchFamily="34" charset="0"/>
              </a:rPr>
              <a:t>      type: string</a:t>
            </a:r>
          </a:p>
          <a:p>
            <a:pPr marL="1066693" lvl="1" indent="-457200"/>
            <a:r>
              <a:rPr lang="en-US" sz="1600" dirty="0" smtClean="0">
                <a:solidFill>
                  <a:schemeClr val="accent2"/>
                </a:solidFill>
                <a:latin typeface="Calibri" pitchFamily="34" charset="0"/>
                <a:cs typeface="Arial" pitchFamily="34" charset="0"/>
              </a:rPr>
              <a:t>      default: "x1"</a:t>
            </a:r>
          </a:p>
          <a:p>
            <a:pPr marL="1066693" lvl="1" indent="-457200"/>
            <a:r>
              <a:rPr lang="en-US" sz="1600" dirty="0" smtClean="0">
                <a:solidFill>
                  <a:schemeClr val="accent2"/>
                </a:solidFill>
                <a:latin typeface="Calibri" pitchFamily="34" charset="0"/>
                <a:cs typeface="Arial" pitchFamily="34" charset="0"/>
              </a:rPr>
              <a:t>      description: “……"</a:t>
            </a:r>
          </a:p>
          <a:p>
            <a:pPr marL="457200" indent="-457200"/>
            <a:endParaRPr lang="en-US" sz="1800" dirty="0" smtClean="0">
              <a:latin typeface="Calibri" pitchFamily="34" charset="0"/>
              <a:cs typeface="Arial" pitchFamily="34" charset="0"/>
            </a:endParaRPr>
          </a:p>
          <a:p>
            <a:pPr marL="457200" indent="-457200"/>
            <a:r>
              <a:rPr lang="en-US" u="sng" dirty="0" err="1" smtClean="0">
                <a:solidFill>
                  <a:schemeClr val="accent3">
                    <a:lumMod val="75000"/>
                  </a:schemeClr>
                </a:solidFill>
                <a:latin typeface="Calibri" pitchFamily="34" charset="0"/>
                <a:cs typeface="Arial" pitchFamily="34" charset="0"/>
              </a:rPr>
              <a:t>metadata.yaml</a:t>
            </a:r>
            <a:r>
              <a:rPr lang="en-US" u="sng" dirty="0" smtClean="0">
                <a:solidFill>
                  <a:schemeClr val="accent3">
                    <a:lumMod val="75000"/>
                  </a:schemeClr>
                </a:solidFill>
                <a:latin typeface="Calibri" pitchFamily="34" charset="0"/>
                <a:cs typeface="Arial" pitchFamily="34" charset="0"/>
              </a:rPr>
              <a:t>: </a:t>
            </a:r>
            <a:r>
              <a:rPr lang="en-US" sz="1800" dirty="0" smtClean="0">
                <a:latin typeface="Calibri" pitchFamily="34" charset="0"/>
                <a:cs typeface="Arial" pitchFamily="34" charset="0"/>
              </a:rPr>
              <a:t>charm meta. Defines charm name, compatible OS series, and relation parity. </a:t>
            </a:r>
          </a:p>
          <a:p>
            <a:pPr marL="457200" indent="-457200"/>
            <a:r>
              <a:rPr lang="en-US" u="sng" dirty="0" err="1" smtClean="0">
                <a:solidFill>
                  <a:schemeClr val="accent3">
                    <a:lumMod val="75000"/>
                  </a:schemeClr>
                </a:solidFill>
                <a:latin typeface="Calibri" pitchFamily="34" charset="0"/>
                <a:cs typeface="Arial" pitchFamily="34" charset="0"/>
              </a:rPr>
              <a:t>layer.yaml</a:t>
            </a:r>
            <a:r>
              <a:rPr lang="en-US" u="sng" dirty="0" smtClean="0">
                <a:solidFill>
                  <a:schemeClr val="accent3">
                    <a:lumMod val="75000"/>
                  </a:schemeClr>
                </a:solidFill>
                <a:latin typeface="Calibri" pitchFamily="34" charset="0"/>
                <a:cs typeface="Arial" pitchFamily="34" charset="0"/>
              </a:rPr>
              <a:t> (inheritance): </a:t>
            </a:r>
            <a:r>
              <a:rPr lang="en-US" sz="1800" dirty="0" smtClean="0">
                <a:solidFill>
                  <a:schemeClr val="accent2"/>
                </a:solidFill>
                <a:latin typeface="Calibri" pitchFamily="34" charset="0"/>
                <a:cs typeface="Arial" pitchFamily="34" charset="0"/>
              </a:rPr>
              <a:t>include[“</a:t>
            </a:r>
            <a:r>
              <a:rPr lang="en-US" sz="1800" dirty="0" err="1" smtClean="0">
                <a:solidFill>
                  <a:schemeClr val="accent2"/>
                </a:solidFill>
                <a:latin typeface="Calibri" pitchFamily="34" charset="0"/>
                <a:cs typeface="Arial" pitchFamily="34" charset="0"/>
              </a:rPr>
              <a:t>layer:basic</a:t>
            </a:r>
            <a:r>
              <a:rPr lang="en-US" sz="1800" dirty="0" smtClean="0">
                <a:solidFill>
                  <a:schemeClr val="accent2"/>
                </a:solidFill>
                <a:latin typeface="Calibri" pitchFamily="34" charset="0"/>
                <a:cs typeface="Arial" pitchFamily="34" charset="0"/>
              </a:rPr>
              <a:t>”, “</a:t>
            </a:r>
            <a:r>
              <a:rPr lang="en-US" sz="1800" dirty="0" err="1" smtClean="0">
                <a:solidFill>
                  <a:schemeClr val="accent2"/>
                </a:solidFill>
                <a:latin typeface="Calibri" pitchFamily="34" charset="0"/>
                <a:cs typeface="Arial" pitchFamily="34" charset="0"/>
              </a:rPr>
              <a:t>layer:yours</a:t>
            </a:r>
            <a:r>
              <a:rPr lang="en-US" sz="1800" dirty="0" smtClean="0">
                <a:solidFill>
                  <a:schemeClr val="accent2"/>
                </a:solidFill>
                <a:latin typeface="Calibri" pitchFamily="34" charset="0"/>
                <a:cs typeface="Arial" pitchFamily="34" charset="0"/>
              </a:rPr>
              <a:t>”]. </a:t>
            </a:r>
            <a:r>
              <a:rPr lang="en-US" sz="1800" dirty="0" smtClean="0">
                <a:latin typeface="Calibri" pitchFamily="34" charset="0"/>
                <a:cs typeface="Arial" pitchFamily="34" charset="0"/>
              </a:rPr>
              <a:t>Layers are packaged inside charm dist. </a:t>
            </a:r>
            <a:r>
              <a:rPr lang="en-US" sz="1800" dirty="0" err="1" smtClean="0">
                <a:latin typeface="Calibri" pitchFamily="34" charset="0"/>
                <a:cs typeface="Arial" pitchFamily="34" charset="0"/>
              </a:rPr>
              <a:t>Configs</a:t>
            </a:r>
            <a:r>
              <a:rPr lang="en-US" sz="1800" dirty="0" smtClean="0">
                <a:latin typeface="Calibri" pitchFamily="34" charset="0"/>
                <a:cs typeface="Arial" pitchFamily="34" charset="0"/>
              </a:rPr>
              <a:t> are </a:t>
            </a:r>
            <a:r>
              <a:rPr lang="en-US" sz="1800" dirty="0" smtClean="0">
                <a:solidFill>
                  <a:schemeClr val="accent2"/>
                </a:solidFill>
                <a:latin typeface="Calibri" pitchFamily="34" charset="0"/>
                <a:cs typeface="Arial" pitchFamily="34" charset="0"/>
              </a:rPr>
              <a:t>inherited</a:t>
            </a:r>
            <a:r>
              <a:rPr lang="en-US" sz="1800" dirty="0" smtClean="0">
                <a:latin typeface="Calibri" pitchFamily="34" charset="0"/>
                <a:cs typeface="Arial" pitchFamily="34" charset="0"/>
              </a:rPr>
              <a:t>.</a:t>
            </a:r>
          </a:p>
          <a:p>
            <a:pPr marL="457200" indent="-457200"/>
            <a:r>
              <a:rPr lang="en-US" u="sng" dirty="0" err="1" smtClean="0">
                <a:solidFill>
                  <a:schemeClr val="accent3">
                    <a:lumMod val="75000"/>
                  </a:schemeClr>
                </a:solidFill>
                <a:latin typeface="Calibri" pitchFamily="34" charset="0"/>
                <a:cs typeface="Arial" pitchFamily="34" charset="0"/>
              </a:rPr>
              <a:t>interface.yaml</a:t>
            </a:r>
            <a:r>
              <a:rPr lang="en-US" u="sng" dirty="0" smtClean="0">
                <a:solidFill>
                  <a:schemeClr val="accent3">
                    <a:lumMod val="75000"/>
                  </a:schemeClr>
                </a:solidFill>
                <a:latin typeface="Calibri" pitchFamily="34" charset="0"/>
                <a:cs typeface="Arial" pitchFamily="34" charset="0"/>
              </a:rPr>
              <a:t>: </a:t>
            </a:r>
            <a:r>
              <a:rPr lang="en-US" sz="1800" dirty="0" smtClean="0">
                <a:latin typeface="Calibri" pitchFamily="34" charset="0"/>
                <a:cs typeface="Arial" pitchFamily="34" charset="0"/>
              </a:rPr>
              <a:t>separate folder(INTERFACE_PATH) defining </a:t>
            </a:r>
            <a:r>
              <a:rPr lang="en-US" sz="1800" dirty="0" smtClean="0">
                <a:solidFill>
                  <a:schemeClr val="accent2"/>
                </a:solidFill>
                <a:latin typeface="Calibri" pitchFamily="34" charset="0"/>
                <a:cs typeface="Arial" pitchFamily="34" charset="0"/>
              </a:rPr>
              <a:t>requires.py</a:t>
            </a:r>
            <a:r>
              <a:rPr lang="en-US" sz="1800" dirty="0" smtClean="0">
                <a:latin typeface="Calibri" pitchFamily="34" charset="0"/>
                <a:cs typeface="Arial" pitchFamily="34" charset="0"/>
              </a:rPr>
              <a:t> &amp; </a:t>
            </a:r>
            <a:r>
              <a:rPr lang="en-US" sz="1800" dirty="0" smtClean="0">
                <a:solidFill>
                  <a:schemeClr val="accent2"/>
                </a:solidFill>
                <a:latin typeface="Calibri" pitchFamily="34" charset="0"/>
                <a:cs typeface="Arial" pitchFamily="34" charset="0"/>
              </a:rPr>
              <a:t>provides.py</a:t>
            </a:r>
            <a:endParaRPr lang="en-US" sz="1800" dirty="0" smtClean="0">
              <a:latin typeface="Calibri" pitchFamily="34" charset="0"/>
              <a:cs typeface="Arial" pitchFamily="34" charset="0"/>
            </a:endParaRPr>
          </a:p>
          <a:p>
            <a:pPr marL="457200" indent="-457200"/>
            <a:r>
              <a:rPr lang="en-US" u="sng" dirty="0" smtClean="0">
                <a:solidFill>
                  <a:schemeClr val="accent3">
                    <a:lumMod val="75000"/>
                  </a:schemeClr>
                </a:solidFill>
                <a:latin typeface="Calibri" pitchFamily="34" charset="0"/>
                <a:cs typeface="Arial" pitchFamily="34" charset="0"/>
              </a:rPr>
              <a:t>/reactive: </a:t>
            </a:r>
            <a:r>
              <a:rPr lang="en-US" sz="1800" dirty="0" smtClean="0">
                <a:latin typeface="Calibri" pitchFamily="34" charset="0"/>
                <a:cs typeface="Arial" pitchFamily="34" charset="0"/>
              </a:rPr>
              <a:t>custom code</a:t>
            </a:r>
          </a:p>
        </p:txBody>
      </p:sp>
      <p:pic>
        <p:nvPicPr>
          <p:cNvPr id="10" name="Picture 9" descr="charm code tree layer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93405" y="1240835"/>
            <a:ext cx="6412049" cy="264147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67508896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2017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Dist tree ($ charm build)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44549" y="795528"/>
            <a:ext cx="115788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3"/>
          <p:cNvSpPr txBox="1">
            <a:spLocks noChangeArrowheads="1"/>
          </p:cNvSpPr>
          <p:nvPr/>
        </p:nvSpPr>
        <p:spPr>
          <a:xfrm>
            <a:off x="620023" y="990601"/>
            <a:ext cx="11128650" cy="4886325"/>
          </a:xfrm>
          <a:prstGeom prst="rect">
            <a:avLst/>
          </a:prstGeom>
        </p:spPr>
        <p:txBody>
          <a:bodyPr/>
          <a:lstStyle/>
          <a:p>
            <a:pPr marL="457120" marR="0" lvl="0" indent="-457120" algn="l" defTabSz="1218987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charset="-122"/>
              <a:cs typeface="Arial" pitchFamily="34" charset="0"/>
            </a:endParaRPr>
          </a:p>
          <a:p>
            <a:pPr marL="457120" marR="0" lvl="0" indent="-457120" algn="l" defTabSz="1218987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charset="-122"/>
              <a:cs typeface="Arial" pitchFamily="34" charset="0"/>
            </a:endParaRPr>
          </a:p>
        </p:txBody>
      </p:sp>
      <p:pic>
        <p:nvPicPr>
          <p:cNvPr id="8" name="Picture 7" descr="charm pkg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225099" y="795528"/>
            <a:ext cx="2768600" cy="584835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090161" y="1452266"/>
            <a:ext cx="4108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latin typeface="Calibri" pitchFamily="34" charset="0"/>
                <a:cs typeface="Arial" pitchFamily="34" charset="0"/>
              </a:rPr>
              <a:t>layer-basic and others (children charms)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090161" y="990601"/>
            <a:ext cx="16276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>
                <a:solidFill>
                  <a:schemeClr val="accent3">
                    <a:lumMod val="75000"/>
                  </a:schemeClr>
                </a:solidFill>
                <a:latin typeface="Calibri" pitchFamily="34" charset="0"/>
                <a:cs typeface="Arial" pitchFamily="34" charset="0"/>
              </a:rPr>
              <a:t>/</a:t>
            </a:r>
            <a:r>
              <a:rPr lang="en-US" u="sng" dirty="0" err="1" smtClean="0">
                <a:solidFill>
                  <a:schemeClr val="accent3">
                    <a:lumMod val="75000"/>
                  </a:schemeClr>
                </a:solidFill>
                <a:latin typeface="Calibri" pitchFamily="34" charset="0"/>
                <a:cs typeface="Arial" pitchFamily="34" charset="0"/>
              </a:rPr>
              <a:t>deps</a:t>
            </a:r>
            <a:r>
              <a:rPr lang="en-US" u="sng" dirty="0" smtClean="0">
                <a:solidFill>
                  <a:schemeClr val="accent3">
                    <a:lumMod val="75000"/>
                  </a:schemeClr>
                </a:solidFill>
                <a:latin typeface="Calibri" pitchFamily="34" charset="0"/>
                <a:cs typeface="Arial" pitchFamily="34" charset="0"/>
              </a:rPr>
              <a:t>/layer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125598" y="2435663"/>
            <a:ext cx="41080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latin typeface="Calibri" pitchFamily="34" charset="0"/>
                <a:cs typeface="Arial" pitchFamily="34" charset="0"/>
              </a:rPr>
              <a:t>If not defined, it’s a copy of </a:t>
            </a:r>
            <a:r>
              <a:rPr lang="en-US" sz="1800" dirty="0" err="1" smtClean="0">
                <a:solidFill>
                  <a:schemeClr val="accent2"/>
                </a:solidFill>
                <a:latin typeface="Calibri" pitchFamily="34" charset="0"/>
                <a:cs typeface="Arial" pitchFamily="34" charset="0"/>
              </a:rPr>
              <a:t>hook.template</a:t>
            </a:r>
            <a:r>
              <a:rPr lang="en-US" sz="1800" dirty="0" smtClean="0">
                <a:solidFill>
                  <a:schemeClr val="accent2"/>
                </a:solidFill>
                <a:latin typeface="Calibri" pitchFamily="34" charset="0"/>
                <a:cs typeface="Arial" pitchFamily="34" charset="0"/>
              </a:rPr>
              <a:t> </a:t>
            </a:r>
            <a:r>
              <a:rPr lang="en-US" sz="1800" dirty="0" smtClean="0">
                <a:latin typeface="Calibri" pitchFamily="34" charset="0"/>
                <a:cs typeface="Arial" pitchFamily="34" charset="0"/>
              </a:rPr>
              <a:t>so they are always there.</a:t>
            </a:r>
            <a:endParaRPr lang="en-US" sz="1800" dirty="0" smtClean="0">
              <a:solidFill>
                <a:schemeClr val="accent2"/>
              </a:solidFill>
              <a:latin typeface="Calibri" pitchFamily="34" charset="0"/>
              <a:cs typeface="Arial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125598" y="1973998"/>
            <a:ext cx="10457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>
                <a:solidFill>
                  <a:schemeClr val="accent3">
                    <a:lumMod val="75000"/>
                  </a:schemeClr>
                </a:solidFill>
                <a:latin typeface="Calibri" pitchFamily="34" charset="0"/>
                <a:cs typeface="Arial" pitchFamily="34" charset="0"/>
              </a:rPr>
              <a:t>/hooks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242561" y="3873059"/>
            <a:ext cx="41080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latin typeface="Calibri" pitchFamily="34" charset="0"/>
                <a:cs typeface="Arial" pitchFamily="34" charset="0"/>
              </a:rPr>
              <a:t>.</a:t>
            </a:r>
            <a:r>
              <a:rPr lang="en-US" sz="1800" dirty="0" err="1" smtClean="0">
                <a:latin typeface="Calibri" pitchFamily="34" charset="0"/>
                <a:cs typeface="Arial" pitchFamily="34" charset="0"/>
              </a:rPr>
              <a:t>py</a:t>
            </a:r>
            <a:r>
              <a:rPr lang="en-US" sz="1800" dirty="0" smtClean="0">
                <a:latin typeface="Calibri" pitchFamily="34" charset="0"/>
                <a:cs typeface="Arial" pitchFamily="34" charset="0"/>
              </a:rPr>
              <a:t> to install python </a:t>
            </a:r>
            <a:r>
              <a:rPr lang="en-US" sz="1800" dirty="0" err="1" smtClean="0">
                <a:solidFill>
                  <a:schemeClr val="accent2"/>
                </a:solidFill>
                <a:latin typeface="Calibri" pitchFamily="34" charset="0"/>
                <a:cs typeface="Arial" pitchFamily="34" charset="0"/>
              </a:rPr>
              <a:t>virtualenv</a:t>
            </a:r>
            <a:r>
              <a:rPr lang="en-US" sz="1800" dirty="0" smtClean="0">
                <a:solidFill>
                  <a:schemeClr val="accent2"/>
                </a:solidFill>
                <a:latin typeface="Calibri" pitchFamily="34" charset="0"/>
                <a:cs typeface="Arial" pitchFamily="34" charset="0"/>
              </a:rPr>
              <a:t> </a:t>
            </a:r>
          </a:p>
          <a:p>
            <a:r>
              <a:rPr lang="en-US" sz="1800" dirty="0" smtClean="0">
                <a:latin typeface="Calibri" pitchFamily="34" charset="0"/>
                <a:cs typeface="Arial" pitchFamily="34" charset="0"/>
              </a:rPr>
              <a:t>Hardcoded </a:t>
            </a:r>
            <a:r>
              <a:rPr lang="en-US" sz="1800" dirty="0" smtClean="0">
                <a:solidFill>
                  <a:schemeClr val="accent2"/>
                </a:solidFill>
                <a:latin typeface="Calibri" pitchFamily="34" charset="0"/>
                <a:cs typeface="Arial" pitchFamily="34" charset="0"/>
              </a:rPr>
              <a:t>python</a:t>
            </a:r>
            <a:r>
              <a:rPr lang="en-US" sz="1800" dirty="0" smtClean="0">
                <a:latin typeface="Calibri" pitchFamily="34" charset="0"/>
                <a:cs typeface="Arial" pitchFamily="34" charset="0"/>
              </a:rPr>
              <a:t> 3 and </a:t>
            </a:r>
            <a:r>
              <a:rPr lang="en-US" sz="1800" dirty="0" smtClean="0">
                <a:solidFill>
                  <a:schemeClr val="accent2"/>
                </a:solidFill>
                <a:latin typeface="Calibri" pitchFamily="34" charset="0"/>
                <a:cs typeface="Arial" pitchFamily="34" charset="0"/>
              </a:rPr>
              <a:t>apt-get</a:t>
            </a:r>
            <a:endParaRPr lang="en-US" sz="1800" dirty="0" smtClean="0">
              <a:latin typeface="Calibri" pitchFamily="34" charset="0"/>
              <a:cs typeface="Arial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42561" y="3411394"/>
            <a:ext cx="16314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>
                <a:solidFill>
                  <a:schemeClr val="accent3">
                    <a:lumMod val="75000"/>
                  </a:schemeClr>
                </a:solidFill>
                <a:latin typeface="Calibri" pitchFamily="34" charset="0"/>
                <a:cs typeface="Arial" pitchFamily="34" charset="0"/>
              </a:rPr>
              <a:t>/lib/charms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242561" y="5553760"/>
            <a:ext cx="41080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latin typeface="Calibri" pitchFamily="34" charset="0"/>
                <a:cs typeface="Arial" pitchFamily="34" charset="0"/>
              </a:rPr>
              <a:t>charm-helpers</a:t>
            </a:r>
          </a:p>
          <a:p>
            <a:r>
              <a:rPr lang="en-US" sz="1800" dirty="0" err="1" smtClean="0">
                <a:latin typeface="Calibri" pitchFamily="34" charset="0"/>
                <a:cs typeface="Arial" pitchFamily="34" charset="0"/>
              </a:rPr>
              <a:t>Charm.reactive</a:t>
            </a:r>
            <a:endParaRPr lang="en-US" sz="1800" dirty="0" smtClean="0">
              <a:latin typeface="Calibri" pitchFamily="34" charset="0"/>
              <a:cs typeface="Arial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42561" y="5092095"/>
            <a:ext cx="18229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>
                <a:solidFill>
                  <a:schemeClr val="accent3">
                    <a:lumMod val="75000"/>
                  </a:schemeClr>
                </a:solidFill>
                <a:latin typeface="Calibri" pitchFamily="34" charset="0"/>
                <a:cs typeface="Arial" pitchFamily="34" charset="0"/>
              </a:rPr>
              <a:t>/wheelhouse</a:t>
            </a:r>
          </a:p>
        </p:txBody>
      </p:sp>
      <p:cxnSp>
        <p:nvCxnSpPr>
          <p:cNvPr id="21" name="Elbow Connector 20"/>
          <p:cNvCxnSpPr/>
          <p:nvPr/>
        </p:nvCxnSpPr>
        <p:spPr>
          <a:xfrm rot="10800000">
            <a:off x="5582093" y="1190848"/>
            <a:ext cx="2643006" cy="404037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/>
          <p:cNvCxnSpPr/>
          <p:nvPr/>
        </p:nvCxnSpPr>
        <p:spPr>
          <a:xfrm rot="10800000" flipV="1">
            <a:off x="5582093" y="1973997"/>
            <a:ext cx="2643006" cy="216309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24"/>
          <p:cNvCxnSpPr/>
          <p:nvPr/>
        </p:nvCxnSpPr>
        <p:spPr>
          <a:xfrm rot="10800000">
            <a:off x="5741581" y="3625702"/>
            <a:ext cx="2483518" cy="754912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Elbow Connector 26"/>
          <p:cNvCxnSpPr/>
          <p:nvPr/>
        </p:nvCxnSpPr>
        <p:spPr>
          <a:xfrm rot="10800000">
            <a:off x="5741581" y="5263117"/>
            <a:ext cx="2483519" cy="936975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267508896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2017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CentOS</a:t>
            </a:r>
            <a:r>
              <a:rPr lang="en-US" dirty="0" smtClean="0"/>
              <a:t> compatibility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44549" y="795528"/>
            <a:ext cx="115788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3"/>
          <p:cNvSpPr txBox="1">
            <a:spLocks noChangeArrowheads="1"/>
          </p:cNvSpPr>
          <p:nvPr/>
        </p:nvSpPr>
        <p:spPr>
          <a:xfrm>
            <a:off x="620023" y="990601"/>
            <a:ext cx="11128650" cy="4886325"/>
          </a:xfrm>
          <a:prstGeom prst="rect">
            <a:avLst/>
          </a:prstGeom>
        </p:spPr>
        <p:txBody>
          <a:bodyPr/>
          <a:lstStyle/>
          <a:p>
            <a:pPr marL="457120" marR="0" lvl="0" indent="-457120" algn="l" defTabSz="1218987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charset="-122"/>
              <a:cs typeface="Arial" pitchFamily="34" charset="0"/>
            </a:endParaRPr>
          </a:p>
          <a:p>
            <a:pPr marL="457120" marR="0" lvl="0" indent="-457120" algn="l" defTabSz="1218987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charset="-122"/>
              <a:cs typeface="Arial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99459" y="1169581"/>
            <a:ext cx="1074921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/>
            <a:r>
              <a:rPr lang="en-US" u="sng" dirty="0" smtClean="0">
                <a:solidFill>
                  <a:schemeClr val="accent3">
                    <a:lumMod val="75000"/>
                  </a:schemeClr>
                </a:solidFill>
                <a:latin typeface="Calibri" pitchFamily="34" charset="0"/>
                <a:cs typeface="Arial" pitchFamily="34" charset="0"/>
              </a:rPr>
              <a:t>Two questions: 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sz="1800" dirty="0" smtClean="0">
                <a:latin typeface="Calibri" pitchFamily="34" charset="0"/>
                <a:cs typeface="Arial" pitchFamily="34" charset="0"/>
              </a:rPr>
              <a:t>Will juju agent run on </a:t>
            </a:r>
            <a:r>
              <a:rPr lang="en-US" altLang="zh-CN" sz="1800" dirty="0" err="1" smtClean="0">
                <a:latin typeface="Calibri" pitchFamily="34" charset="0"/>
                <a:cs typeface="Arial" pitchFamily="34" charset="0"/>
              </a:rPr>
              <a:t>CentOS</a:t>
            </a:r>
            <a:r>
              <a:rPr lang="en-US" altLang="zh-CN" sz="1800" dirty="0" smtClean="0">
                <a:latin typeface="Calibri" pitchFamily="34" charset="0"/>
                <a:cs typeface="Arial" pitchFamily="34" charset="0"/>
              </a:rPr>
              <a:t>? </a:t>
            </a:r>
            <a:r>
              <a:rPr lang="en-US" altLang="zh-CN" sz="1800" dirty="0" smtClean="0">
                <a:solidFill>
                  <a:schemeClr val="accent2"/>
                </a:solidFill>
                <a:latin typeface="Calibri" pitchFamily="34" charset="0"/>
                <a:cs typeface="Arial" pitchFamily="34" charset="0"/>
              </a:rPr>
              <a:t>Y. </a:t>
            </a:r>
          </a:p>
          <a:p>
            <a:pPr marL="1066693" lvl="1" indent="-457200">
              <a:buFont typeface="+mj-lt"/>
              <a:buAutoNum type="arabicPeriod"/>
            </a:pPr>
            <a:r>
              <a:rPr lang="en-US" altLang="zh-CN" sz="1800" dirty="0" smtClean="0">
                <a:latin typeface="Calibri" pitchFamily="34" charset="0"/>
                <a:cs typeface="Arial" pitchFamily="34" charset="0"/>
              </a:rPr>
              <a:t>Juju binaries can be executed on </a:t>
            </a:r>
            <a:r>
              <a:rPr lang="en-US" altLang="zh-CN" sz="1800" dirty="0" err="1" smtClean="0">
                <a:latin typeface="Calibri" pitchFamily="34" charset="0"/>
                <a:cs typeface="Arial" pitchFamily="34" charset="0"/>
              </a:rPr>
              <a:t>CentOS</a:t>
            </a:r>
            <a:r>
              <a:rPr lang="en-US" altLang="zh-CN" sz="1800" dirty="0" smtClean="0">
                <a:latin typeface="Calibri" pitchFamily="34" charset="0"/>
                <a:cs typeface="Arial" pitchFamily="34" charset="0"/>
              </a:rPr>
              <a:t>. Needs juju-mongo pkg.</a:t>
            </a:r>
          </a:p>
          <a:p>
            <a:pPr marL="1066693" lvl="1" indent="-457200"/>
            <a:r>
              <a:rPr lang="en-US" altLang="zh-CN" sz="1800" dirty="0" smtClean="0">
                <a:latin typeface="Calibri" pitchFamily="34" charset="0"/>
                <a:cs typeface="Arial" pitchFamily="34" charset="0"/>
              </a:rPr>
              <a:t> </a:t>
            </a:r>
            <a:endParaRPr lang="en-US" altLang="zh-CN" sz="1800" dirty="0" smtClean="0">
              <a:solidFill>
                <a:schemeClr val="accent2"/>
              </a:solidFill>
              <a:latin typeface="Calibri" pitchFamily="34" charset="0"/>
              <a:cs typeface="Arial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altLang="zh-CN" sz="1800" dirty="0" smtClean="0">
                <a:latin typeface="Calibri" pitchFamily="34" charset="0"/>
                <a:cs typeface="Arial" pitchFamily="34" charset="0"/>
              </a:rPr>
              <a:t>Will Charm run on </a:t>
            </a:r>
            <a:r>
              <a:rPr lang="en-US" altLang="zh-CN" sz="1800" dirty="0" err="1" smtClean="0">
                <a:latin typeface="Calibri" pitchFamily="34" charset="0"/>
                <a:cs typeface="Arial" pitchFamily="34" charset="0"/>
              </a:rPr>
              <a:t>CentOS</a:t>
            </a:r>
            <a:r>
              <a:rPr lang="en-US" altLang="zh-CN" sz="1800" dirty="0" smtClean="0">
                <a:latin typeface="Calibri" pitchFamily="34" charset="0"/>
                <a:cs typeface="Arial" pitchFamily="34" charset="0"/>
              </a:rPr>
              <a:t>? </a:t>
            </a:r>
            <a:r>
              <a:rPr lang="en-US" altLang="zh-CN" sz="1800" dirty="0" smtClean="0">
                <a:solidFill>
                  <a:schemeClr val="accent2"/>
                </a:solidFill>
                <a:latin typeface="Calibri" pitchFamily="34" charset="0"/>
                <a:cs typeface="Arial" pitchFamily="34" charset="0"/>
              </a:rPr>
              <a:t>N</a:t>
            </a:r>
          </a:p>
          <a:p>
            <a:pPr marL="1066693" lvl="1" indent="-457200">
              <a:buFont typeface="+mj-lt"/>
              <a:buAutoNum type="arabicPeriod"/>
            </a:pPr>
            <a:r>
              <a:rPr lang="en-US" altLang="zh-CN" sz="1800" dirty="0" smtClean="0">
                <a:latin typeface="Calibri" pitchFamily="34" charset="0"/>
                <a:cs typeface="Arial" pitchFamily="34" charset="0"/>
              </a:rPr>
              <a:t>Mostly Python scripts</a:t>
            </a:r>
          </a:p>
          <a:p>
            <a:pPr marL="1066693" lvl="1" indent="-457200">
              <a:buFont typeface="+mj-lt"/>
              <a:buAutoNum type="arabicPeriod"/>
            </a:pPr>
            <a:r>
              <a:rPr lang="en-US" altLang="zh-CN" sz="1800" dirty="0" smtClean="0">
                <a:latin typeface="Calibri" pitchFamily="34" charset="0"/>
                <a:cs typeface="Arial" pitchFamily="34" charset="0"/>
              </a:rPr>
              <a:t>Charms can run inside a python </a:t>
            </a:r>
            <a:r>
              <a:rPr lang="en-US" altLang="zh-CN" sz="1800" dirty="0" err="1" smtClean="0">
                <a:latin typeface="Calibri" pitchFamily="34" charset="0"/>
                <a:cs typeface="Arial" pitchFamily="34" charset="0"/>
              </a:rPr>
              <a:t>virtualenv</a:t>
            </a:r>
            <a:endParaRPr lang="en-US" altLang="zh-CN" sz="1800" dirty="0" smtClean="0">
              <a:latin typeface="Calibri" pitchFamily="34" charset="0"/>
              <a:cs typeface="Arial" pitchFamily="34" charset="0"/>
            </a:endParaRPr>
          </a:p>
          <a:p>
            <a:pPr marL="1066693" lvl="1" indent="-457200">
              <a:buFont typeface="+mj-lt"/>
              <a:buAutoNum type="arabicPeriod"/>
            </a:pPr>
            <a:r>
              <a:rPr lang="en-US" altLang="zh-CN" sz="1800" dirty="0" smtClean="0">
                <a:latin typeface="Calibri" pitchFamily="34" charset="0"/>
                <a:cs typeface="Arial" pitchFamily="34" charset="0"/>
              </a:rPr>
              <a:t>Python3 by default </a:t>
            </a:r>
          </a:p>
          <a:p>
            <a:pPr marL="1066693" lvl="1" indent="-457200">
              <a:buFont typeface="+mj-lt"/>
              <a:buAutoNum type="arabicPeriod"/>
            </a:pPr>
            <a:r>
              <a:rPr lang="en-US" altLang="zh-CN" sz="1800" dirty="0" smtClean="0">
                <a:latin typeface="Calibri" pitchFamily="34" charset="0"/>
                <a:cs typeface="Arial" pitchFamily="34" charset="0"/>
              </a:rPr>
              <a:t>Problems:</a:t>
            </a:r>
          </a:p>
          <a:p>
            <a:pPr marL="1676187" lvl="2" indent="-457200">
              <a:buAutoNum type="arabicPeriod"/>
            </a:pPr>
            <a:r>
              <a:rPr lang="en-US" altLang="zh-CN" sz="1800" dirty="0" smtClean="0">
                <a:latin typeface="Calibri" pitchFamily="34" charset="0"/>
                <a:cs typeface="Arial" pitchFamily="34" charset="0"/>
              </a:rPr>
              <a:t>Layer-basic has hard-coded shell call to “apt-get”</a:t>
            </a:r>
          </a:p>
          <a:p>
            <a:pPr marL="1676187" lvl="2" indent="-457200">
              <a:buAutoNum type="arabicPeriod"/>
            </a:pPr>
            <a:r>
              <a:rPr lang="en-US" altLang="zh-CN" sz="1800" dirty="0" smtClean="0">
                <a:latin typeface="Calibri" pitchFamily="34" charset="0"/>
                <a:cs typeface="Arial" pitchFamily="34" charset="0"/>
                <a:hlinkClick r:id="rId2"/>
              </a:rPr>
              <a:t>http://stackoverflow.com/questions/23589971/yum-not-working</a:t>
            </a:r>
            <a:r>
              <a:rPr lang="en-US" altLang="zh-CN" sz="1800" dirty="0" smtClean="0">
                <a:latin typeface="Calibri" pitchFamily="34" charset="0"/>
                <a:cs typeface="Arial" pitchFamily="34" charset="0"/>
              </a:rPr>
              <a:t>, </a:t>
            </a:r>
            <a:r>
              <a:rPr lang="en-US" altLang="zh-CN" sz="1800" dirty="0" smtClean="0">
                <a:latin typeface="Calibri" pitchFamily="34" charset="0"/>
                <a:cs typeface="Arial" pitchFamily="34" charset="0"/>
                <a:hlinkClick r:id="rId3"/>
              </a:rPr>
              <a:t>http://yum.baseurl.org/wiki/Faq</a:t>
            </a:r>
            <a:endParaRPr lang="en-US" altLang="zh-CN" sz="1800" dirty="0" smtClean="0">
              <a:latin typeface="Calibri" pitchFamily="34" charset="0"/>
              <a:cs typeface="Arial" pitchFamily="34" charset="0"/>
            </a:endParaRPr>
          </a:p>
          <a:p>
            <a:pPr marL="1066693" lvl="1" indent="-457200">
              <a:buAutoNum type="arabicPeriod"/>
            </a:pPr>
            <a:r>
              <a:rPr lang="en-US" altLang="zh-CN" sz="1800" dirty="0" smtClean="0">
                <a:latin typeface="Calibri" pitchFamily="34" charset="0"/>
                <a:cs typeface="Arial" pitchFamily="34" charset="0"/>
              </a:rPr>
              <a:t>To make it work: update charm-helpers lib to implement </a:t>
            </a:r>
            <a:r>
              <a:rPr lang="en-US" altLang="zh-CN" sz="1800" dirty="0" err="1" smtClean="0">
                <a:latin typeface="Calibri" pitchFamily="34" charset="0"/>
                <a:cs typeface="Arial" pitchFamily="34" charset="0"/>
              </a:rPr>
              <a:t>CentOS</a:t>
            </a:r>
            <a:r>
              <a:rPr lang="en-US" altLang="zh-CN" sz="1800" dirty="0" smtClean="0">
                <a:latin typeface="Calibri" pitchFamily="34" charset="0"/>
                <a:cs typeface="Arial" pitchFamily="34" charset="0"/>
              </a:rPr>
              <a:t> packager.</a:t>
            </a:r>
          </a:p>
          <a:p>
            <a:pPr marL="1676187" lvl="2" indent="-457200"/>
            <a:endParaRPr lang="en-US" u="sng" dirty="0" smtClean="0">
              <a:solidFill>
                <a:schemeClr val="accent3">
                  <a:lumMod val="75000"/>
                </a:schemeClr>
              </a:solidFill>
              <a:latin typeface="Calibri" pitchFamily="34" charset="0"/>
              <a:cs typeface="Arial" pitchFamily="34" charset="0"/>
            </a:endParaRPr>
          </a:p>
          <a:p>
            <a:pPr marL="457200" indent="-457200"/>
            <a:r>
              <a:rPr lang="en-US" u="sng" dirty="0" smtClean="0">
                <a:solidFill>
                  <a:schemeClr val="accent3">
                    <a:lumMod val="75000"/>
                  </a:schemeClr>
                </a:solidFill>
                <a:latin typeface="Calibri" pitchFamily="34" charset="0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="" xmlns:p14="http://schemas.microsoft.com/office/powerpoint/2010/main" val="267508896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44891863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Rectangle 118"/>
          <p:cNvSpPr/>
          <p:nvPr/>
        </p:nvSpPr>
        <p:spPr>
          <a:xfrm>
            <a:off x="1434203" y="2107993"/>
            <a:ext cx="5319469" cy="2729831"/>
          </a:xfrm>
          <a:prstGeom prst="rect">
            <a:avLst/>
          </a:prstGeom>
          <a:solidFill>
            <a:schemeClr val="accent6"/>
          </a:solidFill>
          <a:ln w="3175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2017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System architecture overview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44549" y="795528"/>
            <a:ext cx="115788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Rectangle 106"/>
          <p:cNvSpPr/>
          <p:nvPr/>
        </p:nvSpPr>
        <p:spPr>
          <a:xfrm>
            <a:off x="7608800" y="1151582"/>
            <a:ext cx="1205623" cy="83871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Hardware</a:t>
            </a:r>
          </a:p>
          <a:p>
            <a:pPr algn="ctr"/>
            <a:r>
              <a:rPr lang="en-US" sz="1200" dirty="0" smtClean="0"/>
              <a:t>configuration</a:t>
            </a:r>
          </a:p>
          <a:p>
            <a:pPr algn="ctr"/>
            <a:endParaRPr lang="en-US" sz="1200" dirty="0" smtClean="0"/>
          </a:p>
          <a:p>
            <a:pPr algn="ctr"/>
            <a:r>
              <a:rPr lang="en-US" sz="1200" dirty="0" err="1" smtClean="0"/>
              <a:t>ie</a:t>
            </a:r>
            <a:r>
              <a:rPr lang="en-US" sz="1200" dirty="0" smtClean="0"/>
              <a:t>. </a:t>
            </a:r>
            <a:r>
              <a:rPr lang="en-US" sz="1200" dirty="0" err="1" smtClean="0"/>
              <a:t>ThinkAgile</a:t>
            </a:r>
            <a:endParaRPr lang="en-US" sz="1200" dirty="0" smtClean="0"/>
          </a:p>
        </p:txBody>
      </p:sp>
      <p:sp>
        <p:nvSpPr>
          <p:cNvPr id="108" name="Rectangle 107"/>
          <p:cNvSpPr/>
          <p:nvPr/>
        </p:nvSpPr>
        <p:spPr>
          <a:xfrm>
            <a:off x="8966823" y="1151582"/>
            <a:ext cx="1205623" cy="8387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Software platform</a:t>
            </a:r>
          </a:p>
          <a:p>
            <a:pPr algn="ctr"/>
            <a:endParaRPr lang="en-US" sz="1200" dirty="0" smtClean="0"/>
          </a:p>
          <a:p>
            <a:pPr algn="ctr"/>
            <a:r>
              <a:rPr lang="en-US" sz="1200" dirty="0" smtClean="0"/>
              <a:t>Id. </a:t>
            </a:r>
            <a:r>
              <a:rPr lang="en-US" sz="1200" dirty="0" err="1" smtClean="0"/>
              <a:t>Openstack</a:t>
            </a:r>
            <a:endParaRPr lang="en-US" sz="1200" dirty="0" smtClean="0"/>
          </a:p>
        </p:txBody>
      </p:sp>
      <p:sp>
        <p:nvSpPr>
          <p:cNvPr id="109" name="Rectangle 108"/>
          <p:cNvSpPr/>
          <p:nvPr/>
        </p:nvSpPr>
        <p:spPr>
          <a:xfrm>
            <a:off x="10344911" y="1151582"/>
            <a:ext cx="1205623" cy="83871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User application</a:t>
            </a:r>
          </a:p>
          <a:p>
            <a:pPr algn="ctr"/>
            <a:endParaRPr lang="en-US" sz="1200" dirty="0" smtClean="0"/>
          </a:p>
          <a:p>
            <a:pPr algn="ctr"/>
            <a:r>
              <a:rPr lang="en-US" sz="1200" dirty="0" err="1" smtClean="0"/>
              <a:t>Ie</a:t>
            </a:r>
            <a:r>
              <a:rPr lang="en-US" sz="1200" dirty="0" smtClean="0"/>
              <a:t>. </a:t>
            </a:r>
            <a:r>
              <a:rPr lang="en-US" sz="1200" dirty="0" err="1" smtClean="0"/>
              <a:t>Hardoop</a:t>
            </a:r>
            <a:endParaRPr lang="en-US" sz="1200" dirty="0" smtClean="0"/>
          </a:p>
        </p:txBody>
      </p:sp>
      <p:sp>
        <p:nvSpPr>
          <p:cNvPr id="110" name="Rectangle 109"/>
          <p:cNvSpPr/>
          <p:nvPr/>
        </p:nvSpPr>
        <p:spPr>
          <a:xfrm>
            <a:off x="7527322" y="911759"/>
            <a:ext cx="4096731" cy="1196234"/>
          </a:xfrm>
          <a:prstGeom prst="rect">
            <a:avLst/>
          </a:prstGeom>
          <a:noFill/>
          <a:ln w="3175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grpSp>
        <p:nvGrpSpPr>
          <p:cNvPr id="4" name="Group 18"/>
          <p:cNvGrpSpPr/>
          <p:nvPr/>
        </p:nvGrpSpPr>
        <p:grpSpPr>
          <a:xfrm>
            <a:off x="4651474" y="5603498"/>
            <a:ext cx="1985235" cy="659758"/>
            <a:chOff x="560776" y="3937615"/>
            <a:chExt cx="2286000" cy="1075509"/>
          </a:xfrm>
        </p:grpSpPr>
        <p:pic>
          <p:nvPicPr>
            <p:cNvPr id="155" name="Picture 154"/>
            <p:cNvPicPr>
              <a:picLocks noChangeAspect="1"/>
            </p:cNvPicPr>
            <p:nvPr/>
          </p:nvPicPr>
          <p:blipFill>
            <a:blip r:embed="rId2" cstate="print">
              <a:duotone>
                <a:prstClr val="black"/>
                <a:schemeClr val="accent4">
                  <a:lumMod val="20000"/>
                  <a:lumOff val="80000"/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 xmlns="">
                    <a14:imgLayer r:embed="rId3">
                      <a14:imgEffect>
                        <a14:brightnessContrast bright="-2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560776" y="3937615"/>
              <a:ext cx="2286000" cy="1075509"/>
            </a:xfrm>
            <a:prstGeom prst="rect">
              <a:avLst/>
            </a:prstGeom>
          </p:spPr>
        </p:pic>
        <p:sp>
          <p:nvSpPr>
            <p:cNvPr id="156" name="TextBox 155"/>
            <p:cNvSpPr txBox="1"/>
            <p:nvPr/>
          </p:nvSpPr>
          <p:spPr>
            <a:xfrm>
              <a:off x="1033148" y="4459028"/>
              <a:ext cx="1371843" cy="3793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Arial" pitchFamily="34" charset="0"/>
                  <a:cs typeface="Arial" pitchFamily="34" charset="0"/>
                </a:rPr>
                <a:t>Public Cloud</a:t>
              </a:r>
            </a:p>
          </p:txBody>
        </p:sp>
      </p:grpSp>
      <p:grpSp>
        <p:nvGrpSpPr>
          <p:cNvPr id="5" name="Group 126"/>
          <p:cNvGrpSpPr/>
          <p:nvPr/>
        </p:nvGrpSpPr>
        <p:grpSpPr>
          <a:xfrm>
            <a:off x="2687136" y="5603498"/>
            <a:ext cx="1854459" cy="659758"/>
            <a:chOff x="3216771" y="5369571"/>
            <a:chExt cx="1854459" cy="659758"/>
          </a:xfrm>
        </p:grpSpPr>
        <p:pic>
          <p:nvPicPr>
            <p:cNvPr id="153" name="Picture 152"/>
            <p:cNvPicPr>
              <a:picLocks noChangeAspect="1"/>
            </p:cNvPicPr>
            <p:nvPr/>
          </p:nvPicPr>
          <p:blipFill>
            <a:blip r:embed="rId2" cstate="print">
              <a:duotone>
                <a:prstClr val="black"/>
                <a:schemeClr val="accent4">
                  <a:lumMod val="20000"/>
                  <a:lumOff val="80000"/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 xmlns="">
                    <a14:imgLayer r:embed="rId3">
                      <a14:imgEffect>
                        <a14:brightnessContrast bright="-2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3216771" y="5369571"/>
              <a:ext cx="1854459" cy="659758"/>
            </a:xfrm>
            <a:prstGeom prst="rect">
              <a:avLst/>
            </a:prstGeom>
          </p:spPr>
        </p:pic>
        <p:sp>
          <p:nvSpPr>
            <p:cNvPr id="154" name="TextBox 15"/>
            <p:cNvSpPr txBox="1"/>
            <p:nvPr/>
          </p:nvSpPr>
          <p:spPr>
            <a:xfrm>
              <a:off x="3635259" y="5672115"/>
              <a:ext cx="1260281" cy="2327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Arial" pitchFamily="34" charset="0"/>
                  <a:cs typeface="Arial" pitchFamily="34" charset="0"/>
                </a:rPr>
                <a:t>Private Cloud</a:t>
              </a:r>
            </a:p>
          </p:txBody>
        </p:sp>
      </p:grpSp>
      <p:grpSp>
        <p:nvGrpSpPr>
          <p:cNvPr id="6" name="Group 17"/>
          <p:cNvGrpSpPr/>
          <p:nvPr/>
        </p:nvGrpSpPr>
        <p:grpSpPr>
          <a:xfrm>
            <a:off x="1553155" y="5586575"/>
            <a:ext cx="974474" cy="687079"/>
            <a:chOff x="3117928" y="4247048"/>
            <a:chExt cx="1204690" cy="2315390"/>
          </a:xfrm>
        </p:grpSpPr>
        <p:pic>
          <p:nvPicPr>
            <p:cNvPr id="148" name="Picture 2" descr="Image result for server icon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117928" y="4247048"/>
              <a:ext cx="1204690" cy="1204690"/>
            </a:xfrm>
            <a:prstGeom prst="rect">
              <a:avLst/>
            </a:prstGeom>
            <a:noFill/>
          </p:spPr>
        </p:pic>
        <p:pic>
          <p:nvPicPr>
            <p:cNvPr id="149" name="Picture 4" descr="Image result for storage icon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3148156" y="5263978"/>
              <a:ext cx="1121707" cy="1121707"/>
            </a:xfrm>
            <a:prstGeom prst="rect">
              <a:avLst/>
            </a:prstGeom>
            <a:noFill/>
          </p:spPr>
        </p:pic>
        <p:sp>
          <p:nvSpPr>
            <p:cNvPr id="150" name="Rectangle 149"/>
            <p:cNvSpPr/>
            <p:nvPr/>
          </p:nvSpPr>
          <p:spPr>
            <a:xfrm>
              <a:off x="3173950" y="4322618"/>
              <a:ext cx="1073097" cy="2063067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pic>
          <p:nvPicPr>
            <p:cNvPr id="151" name="Picture 10" descr="Image result for gray circle icon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3246398" y="6391800"/>
              <a:ext cx="169378" cy="169378"/>
            </a:xfrm>
            <a:prstGeom prst="rect">
              <a:avLst/>
            </a:prstGeom>
            <a:noFill/>
          </p:spPr>
        </p:pic>
        <p:pic>
          <p:nvPicPr>
            <p:cNvPr id="152" name="Picture 10" descr="Image result for gray circle icon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3988244" y="6393060"/>
              <a:ext cx="169378" cy="169378"/>
            </a:xfrm>
            <a:prstGeom prst="rect">
              <a:avLst/>
            </a:prstGeom>
            <a:noFill/>
          </p:spPr>
        </p:pic>
      </p:grpSp>
      <p:sp>
        <p:nvSpPr>
          <p:cNvPr id="114" name="Rectangle 113"/>
          <p:cNvSpPr/>
          <p:nvPr/>
        </p:nvSpPr>
        <p:spPr>
          <a:xfrm>
            <a:off x="1464087" y="5464941"/>
            <a:ext cx="5289585" cy="904578"/>
          </a:xfrm>
          <a:prstGeom prst="rect">
            <a:avLst/>
          </a:prstGeom>
          <a:noFill/>
          <a:ln w="3175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115" name="TextBox 114"/>
          <p:cNvSpPr txBox="1"/>
          <p:nvPr/>
        </p:nvSpPr>
        <p:spPr>
          <a:xfrm>
            <a:off x="3228710" y="4901063"/>
            <a:ext cx="21307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 pitchFamily="34" charset="0"/>
                <a:cs typeface="Arial" pitchFamily="34" charset="0"/>
              </a:rPr>
              <a:t>Platform specific instructions</a:t>
            </a:r>
          </a:p>
        </p:txBody>
      </p:sp>
      <p:sp>
        <p:nvSpPr>
          <p:cNvPr id="116" name="Rectangle 115"/>
          <p:cNvSpPr/>
          <p:nvPr/>
        </p:nvSpPr>
        <p:spPr>
          <a:xfrm>
            <a:off x="2416201" y="2287360"/>
            <a:ext cx="3508310" cy="5570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Orchestration manager</a:t>
            </a:r>
          </a:p>
        </p:txBody>
      </p:sp>
      <p:sp>
        <p:nvSpPr>
          <p:cNvPr id="117" name="TextBox 116"/>
          <p:cNvSpPr txBox="1"/>
          <p:nvPr/>
        </p:nvSpPr>
        <p:spPr>
          <a:xfrm>
            <a:off x="7757521" y="5646944"/>
            <a:ext cx="15797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 pitchFamily="34" charset="0"/>
                <a:cs typeface="Arial" pitchFamily="34" charset="0"/>
              </a:rPr>
              <a:t>Workload blueprints</a:t>
            </a:r>
          </a:p>
        </p:txBody>
      </p:sp>
      <p:sp>
        <p:nvSpPr>
          <p:cNvPr id="118" name="TextBox 117"/>
          <p:cNvSpPr txBox="1"/>
          <p:nvPr/>
        </p:nvSpPr>
        <p:spPr>
          <a:xfrm>
            <a:off x="1691996" y="2970997"/>
            <a:ext cx="9268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>
                <a:latin typeface="Arial" pitchFamily="34" charset="0"/>
                <a:cs typeface="Arial" pitchFamily="34" charset="0"/>
              </a:rPr>
              <a:t>Baremetal</a:t>
            </a:r>
            <a:r>
              <a:rPr lang="en-US" sz="1200" dirty="0" smtClean="0">
                <a:latin typeface="Arial" pitchFamily="34" charset="0"/>
                <a:cs typeface="Arial" pitchFamily="34" charset="0"/>
              </a:rPr>
              <a:t> </a:t>
            </a:r>
          </a:p>
          <a:p>
            <a:r>
              <a:rPr lang="en-US" sz="1200" dirty="0" smtClean="0">
                <a:latin typeface="Arial" pitchFamily="34" charset="0"/>
                <a:cs typeface="Arial" pitchFamily="34" charset="0"/>
              </a:rPr>
              <a:t>provider</a:t>
            </a:r>
          </a:p>
        </p:txBody>
      </p:sp>
      <p:grpSp>
        <p:nvGrpSpPr>
          <p:cNvPr id="7" name="Group 99"/>
          <p:cNvGrpSpPr/>
          <p:nvPr/>
        </p:nvGrpSpPr>
        <p:grpSpPr>
          <a:xfrm>
            <a:off x="1542731" y="3409489"/>
            <a:ext cx="2604304" cy="1332266"/>
            <a:chOff x="2652211" y="2889764"/>
            <a:chExt cx="2604304" cy="1332266"/>
          </a:xfrm>
        </p:grpSpPr>
        <p:sp>
          <p:nvSpPr>
            <p:cNvPr id="143" name="Rectangle 142"/>
            <p:cNvSpPr/>
            <p:nvPr/>
          </p:nvSpPr>
          <p:spPr>
            <a:xfrm>
              <a:off x="2907806" y="3621488"/>
              <a:ext cx="2221121" cy="32125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 smtClean="0"/>
                <a:t>MaaS</a:t>
              </a:r>
              <a:endParaRPr lang="en-US" sz="1400" dirty="0" smtClean="0"/>
            </a:p>
          </p:txBody>
        </p:sp>
        <p:sp>
          <p:nvSpPr>
            <p:cNvPr id="144" name="Rectangle 143"/>
            <p:cNvSpPr/>
            <p:nvPr/>
          </p:nvSpPr>
          <p:spPr>
            <a:xfrm>
              <a:off x="2811497" y="3364715"/>
              <a:ext cx="2221737" cy="32125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 smtClean="0"/>
                <a:t>xClarity</a:t>
              </a:r>
              <a:endParaRPr lang="en-US" sz="1400" dirty="0" smtClean="0"/>
            </a:p>
          </p:txBody>
        </p:sp>
        <p:sp>
          <p:nvSpPr>
            <p:cNvPr id="145" name="Rectangle 144"/>
            <p:cNvSpPr/>
            <p:nvPr/>
          </p:nvSpPr>
          <p:spPr>
            <a:xfrm>
              <a:off x="3035394" y="3900772"/>
              <a:ext cx="2221121" cy="32125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……</a:t>
              </a:r>
            </a:p>
          </p:txBody>
        </p:sp>
        <p:sp>
          <p:nvSpPr>
            <p:cNvPr id="146" name="Rectangle 145"/>
            <p:cNvSpPr/>
            <p:nvPr/>
          </p:nvSpPr>
          <p:spPr>
            <a:xfrm>
              <a:off x="2704136" y="3132095"/>
              <a:ext cx="2221737" cy="321258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Ironic</a:t>
              </a:r>
            </a:p>
          </p:txBody>
        </p:sp>
        <p:sp>
          <p:nvSpPr>
            <p:cNvPr id="147" name="Rectangle 146"/>
            <p:cNvSpPr/>
            <p:nvPr/>
          </p:nvSpPr>
          <p:spPr>
            <a:xfrm>
              <a:off x="2652211" y="2889764"/>
              <a:ext cx="2221737" cy="321258"/>
            </a:xfrm>
            <a:prstGeom prst="rect">
              <a:avLst/>
            </a:prstGeom>
            <a:solidFill>
              <a:schemeClr val="bg1"/>
            </a:solidFill>
            <a:ln w="444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 smtClean="0">
                  <a:solidFill>
                    <a:srgbClr val="FF0000"/>
                  </a:solidFill>
                </a:rPr>
                <a:t>ManageIQ</a:t>
              </a:r>
              <a:endParaRPr lang="en-US" sz="1400" dirty="0" smtClean="0">
                <a:solidFill>
                  <a:srgbClr val="FF0000"/>
                </a:solidFill>
              </a:endParaRPr>
            </a:p>
          </p:txBody>
        </p:sp>
      </p:grpSp>
      <p:cxnSp>
        <p:nvCxnSpPr>
          <p:cNvPr id="121" name="Elbow Connector 120"/>
          <p:cNvCxnSpPr>
            <a:stCxn id="116" idx="2"/>
            <a:endCxn id="147" idx="0"/>
          </p:cNvCxnSpPr>
          <p:nvPr/>
        </p:nvCxnSpPr>
        <p:spPr>
          <a:xfrm rot="5400000">
            <a:off x="3129449" y="2368581"/>
            <a:ext cx="565059" cy="1516756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hape 83"/>
          <p:cNvCxnSpPr>
            <a:stCxn id="145" idx="2"/>
            <a:endCxn id="150" idx="0"/>
          </p:cNvCxnSpPr>
          <p:nvPr/>
        </p:nvCxnSpPr>
        <p:spPr>
          <a:xfrm rot="5400000">
            <a:off x="2100858" y="4673382"/>
            <a:ext cx="867245" cy="1003990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101"/>
          <p:cNvGrpSpPr/>
          <p:nvPr/>
        </p:nvGrpSpPr>
        <p:grpSpPr>
          <a:xfrm>
            <a:off x="4011070" y="3402036"/>
            <a:ext cx="2604304" cy="1332266"/>
            <a:chOff x="2652211" y="2889764"/>
            <a:chExt cx="2604304" cy="1332266"/>
          </a:xfrm>
        </p:grpSpPr>
        <p:sp>
          <p:nvSpPr>
            <p:cNvPr id="138" name="Rectangle 137"/>
            <p:cNvSpPr/>
            <p:nvPr/>
          </p:nvSpPr>
          <p:spPr>
            <a:xfrm>
              <a:off x="2907806" y="3621488"/>
              <a:ext cx="2221121" cy="32125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Azure</a:t>
              </a:r>
            </a:p>
          </p:txBody>
        </p:sp>
        <p:sp>
          <p:nvSpPr>
            <p:cNvPr id="139" name="Rectangle 138"/>
            <p:cNvSpPr/>
            <p:nvPr/>
          </p:nvSpPr>
          <p:spPr>
            <a:xfrm>
              <a:off x="2811497" y="3364715"/>
              <a:ext cx="2221737" cy="32125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 smtClean="0"/>
                <a:t>Rackspace</a:t>
              </a:r>
              <a:endParaRPr lang="en-US" sz="1400" dirty="0" smtClean="0"/>
            </a:p>
          </p:txBody>
        </p:sp>
        <p:sp>
          <p:nvSpPr>
            <p:cNvPr id="140" name="Rectangle 139"/>
            <p:cNvSpPr/>
            <p:nvPr/>
          </p:nvSpPr>
          <p:spPr>
            <a:xfrm>
              <a:off x="3035394" y="3900772"/>
              <a:ext cx="2221121" cy="32125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……</a:t>
              </a:r>
            </a:p>
          </p:txBody>
        </p:sp>
        <p:sp>
          <p:nvSpPr>
            <p:cNvPr id="141" name="Rectangle 140"/>
            <p:cNvSpPr/>
            <p:nvPr/>
          </p:nvSpPr>
          <p:spPr>
            <a:xfrm>
              <a:off x="2704136" y="3132095"/>
              <a:ext cx="2221737" cy="321258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 smtClean="0"/>
                <a:t>Openstack</a:t>
              </a:r>
              <a:endParaRPr lang="en-US" sz="1400" dirty="0" smtClean="0"/>
            </a:p>
          </p:txBody>
        </p:sp>
        <p:sp>
          <p:nvSpPr>
            <p:cNvPr id="142" name="Rectangle 141"/>
            <p:cNvSpPr/>
            <p:nvPr/>
          </p:nvSpPr>
          <p:spPr>
            <a:xfrm>
              <a:off x="2652211" y="2889764"/>
              <a:ext cx="2221737" cy="321258"/>
            </a:xfrm>
            <a:prstGeom prst="rect">
              <a:avLst/>
            </a:prstGeom>
            <a:solidFill>
              <a:schemeClr val="bg1"/>
            </a:solidFill>
            <a:ln w="444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rgbClr val="FF0000"/>
                  </a:solidFill>
                </a:rPr>
                <a:t>EC2</a:t>
              </a:r>
            </a:p>
          </p:txBody>
        </p:sp>
      </p:grpSp>
      <p:cxnSp>
        <p:nvCxnSpPr>
          <p:cNvPr id="124" name="Shape 109"/>
          <p:cNvCxnSpPr>
            <a:stCxn id="116" idx="2"/>
            <a:endCxn id="142" idx="0"/>
          </p:cNvCxnSpPr>
          <p:nvPr/>
        </p:nvCxnSpPr>
        <p:spPr>
          <a:xfrm rot="16200000" flipH="1">
            <a:off x="4367344" y="2647441"/>
            <a:ext cx="557606" cy="951583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TextBox 124"/>
          <p:cNvSpPr txBox="1"/>
          <p:nvPr/>
        </p:nvSpPr>
        <p:spPr>
          <a:xfrm>
            <a:off x="5121940" y="3109497"/>
            <a:ext cx="11801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 pitchFamily="34" charset="0"/>
                <a:cs typeface="Arial" pitchFamily="34" charset="0"/>
              </a:rPr>
              <a:t>Cloud provider</a:t>
            </a:r>
          </a:p>
        </p:txBody>
      </p:sp>
      <p:cxnSp>
        <p:nvCxnSpPr>
          <p:cNvPr id="126" name="Elbow Connector 125"/>
          <p:cNvCxnSpPr>
            <a:stCxn id="140" idx="2"/>
            <a:endCxn id="153" idx="0"/>
          </p:cNvCxnSpPr>
          <p:nvPr/>
        </p:nvCxnSpPr>
        <p:spPr>
          <a:xfrm rot="5400000">
            <a:off x="4124992" y="4223676"/>
            <a:ext cx="869196" cy="1890448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Elbow Connector 126"/>
          <p:cNvCxnSpPr>
            <a:stCxn id="140" idx="2"/>
            <a:endCxn id="155" idx="0"/>
          </p:cNvCxnSpPr>
          <p:nvPr/>
        </p:nvCxnSpPr>
        <p:spPr>
          <a:xfrm rot="16200000" flipH="1">
            <a:off x="5139855" y="5099261"/>
            <a:ext cx="869196" cy="139278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hape 127"/>
          <p:cNvCxnSpPr>
            <a:stCxn id="110" idx="2"/>
            <a:endCxn id="114" idx="3"/>
          </p:cNvCxnSpPr>
          <p:nvPr/>
        </p:nvCxnSpPr>
        <p:spPr>
          <a:xfrm rot="5400000">
            <a:off x="6260062" y="2601603"/>
            <a:ext cx="3809237" cy="2822016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Elbow Connector 128"/>
          <p:cNvCxnSpPr>
            <a:stCxn id="114" idx="1"/>
            <a:endCxn id="116" idx="1"/>
          </p:cNvCxnSpPr>
          <p:nvPr/>
        </p:nvCxnSpPr>
        <p:spPr>
          <a:xfrm rot="10800000" flipH="1">
            <a:off x="1464087" y="2565896"/>
            <a:ext cx="952114" cy="3351335"/>
          </a:xfrm>
          <a:prstGeom prst="bentConnector3">
            <a:avLst>
              <a:gd name="adj1" fmla="val -72030"/>
            </a:avLst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Box 129"/>
          <p:cNvSpPr txBox="1"/>
          <p:nvPr/>
        </p:nvSpPr>
        <p:spPr>
          <a:xfrm rot="16200000">
            <a:off x="-102244" y="4015244"/>
            <a:ext cx="13099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 pitchFamily="34" charset="0"/>
                <a:cs typeface="Arial" pitchFamily="34" charset="0"/>
              </a:rPr>
              <a:t>Node state</a:t>
            </a:r>
          </a:p>
          <a:p>
            <a:r>
              <a:rPr lang="en-US" sz="1200" dirty="0" smtClean="0">
                <a:latin typeface="Arial" pitchFamily="34" charset="0"/>
                <a:cs typeface="Arial" pitchFamily="34" charset="0"/>
              </a:rPr>
              <a:t>Application state</a:t>
            </a:r>
          </a:p>
        </p:txBody>
      </p:sp>
      <p:sp>
        <p:nvSpPr>
          <p:cNvPr id="131" name="Down Arrow 130"/>
          <p:cNvSpPr/>
          <p:nvPr/>
        </p:nvSpPr>
        <p:spPr>
          <a:xfrm>
            <a:off x="3816393" y="1398870"/>
            <a:ext cx="725202" cy="709124"/>
          </a:xfrm>
          <a:prstGeom prst="down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TextBox 131"/>
          <p:cNvSpPr txBox="1"/>
          <p:nvPr/>
        </p:nvSpPr>
        <p:spPr>
          <a:xfrm>
            <a:off x="3014229" y="1151584"/>
            <a:ext cx="23407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 pitchFamily="34" charset="0"/>
                <a:cs typeface="Arial" pitchFamily="34" charset="0"/>
              </a:rPr>
              <a:t>Command to deploy a workload</a:t>
            </a:r>
          </a:p>
        </p:txBody>
      </p:sp>
      <p:cxnSp>
        <p:nvCxnSpPr>
          <p:cNvPr id="133" name="Elbow Connector 132"/>
          <p:cNvCxnSpPr>
            <a:stCxn id="110" idx="1"/>
            <a:endCxn id="116" idx="3"/>
          </p:cNvCxnSpPr>
          <p:nvPr/>
        </p:nvCxnSpPr>
        <p:spPr>
          <a:xfrm rot="10800000" flipV="1">
            <a:off x="5924512" y="1509875"/>
            <a:ext cx="1602811" cy="1056019"/>
          </a:xfrm>
          <a:prstGeom prst="bentConnector3">
            <a:avLst>
              <a:gd name="adj1" fmla="val 34079"/>
            </a:avLst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TextBox 133"/>
          <p:cNvSpPr txBox="1"/>
          <p:nvPr/>
        </p:nvSpPr>
        <p:spPr>
          <a:xfrm>
            <a:off x="5528531" y="1713298"/>
            <a:ext cx="15124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 pitchFamily="34" charset="0"/>
                <a:cs typeface="Arial" pitchFamily="34" charset="0"/>
              </a:rPr>
              <a:t>Workload metadata</a:t>
            </a:r>
          </a:p>
        </p:txBody>
      </p:sp>
      <p:sp>
        <p:nvSpPr>
          <p:cNvPr id="135" name="Rectangle 134"/>
          <p:cNvSpPr/>
          <p:nvPr/>
        </p:nvSpPr>
        <p:spPr>
          <a:xfrm>
            <a:off x="10344912" y="2453078"/>
            <a:ext cx="1205623" cy="83871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3</a:t>
            </a:r>
            <a:r>
              <a:rPr lang="en-US" sz="1200" baseline="30000" dirty="0" smtClean="0">
                <a:solidFill>
                  <a:schemeClr val="tx1"/>
                </a:solidFill>
              </a:rPr>
              <a:t>rd</a:t>
            </a:r>
            <a:r>
              <a:rPr lang="en-US" sz="1200" dirty="0" smtClean="0">
                <a:solidFill>
                  <a:schemeClr val="tx1"/>
                </a:solidFill>
              </a:rPr>
              <a:t> party software repo</a:t>
            </a:r>
          </a:p>
        </p:txBody>
      </p:sp>
      <p:cxnSp>
        <p:nvCxnSpPr>
          <p:cNvPr id="136" name="Shape 135"/>
          <p:cNvCxnSpPr>
            <a:stCxn id="135" idx="2"/>
          </p:cNvCxnSpPr>
          <p:nvPr/>
        </p:nvCxnSpPr>
        <p:spPr>
          <a:xfrm rot="5400000">
            <a:off x="7418550" y="2626915"/>
            <a:ext cx="2864297" cy="4194052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TextBox 136"/>
          <p:cNvSpPr txBox="1"/>
          <p:nvPr/>
        </p:nvSpPr>
        <p:spPr>
          <a:xfrm>
            <a:off x="7757521" y="6177854"/>
            <a:ext cx="20317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 pitchFamily="34" charset="0"/>
                <a:cs typeface="Arial" pitchFamily="34" charset="0"/>
              </a:rPr>
              <a:t>Workload software payload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10604441" y="911759"/>
            <a:ext cx="9460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latin typeface="Arial" pitchFamily="34" charset="0"/>
                <a:cs typeface="Arial" pitchFamily="34" charset="0"/>
              </a:rPr>
              <a:t>Blueprints</a:t>
            </a:r>
          </a:p>
        </p:txBody>
      </p:sp>
    </p:spTree>
    <p:extLst>
      <p:ext uri="{BB962C8B-B14F-4D97-AF65-F5344CB8AC3E}">
        <p14:creationId xmlns="" xmlns:p14="http://schemas.microsoft.com/office/powerpoint/2010/main" val="267508896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2017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 Architecture – Level 1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44549" y="795528"/>
            <a:ext cx="115788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98"/>
          <p:cNvGrpSpPr/>
          <p:nvPr/>
        </p:nvGrpSpPr>
        <p:grpSpPr>
          <a:xfrm>
            <a:off x="463576" y="1176341"/>
            <a:ext cx="6762894" cy="4841687"/>
            <a:chOff x="850989" y="1102949"/>
            <a:chExt cx="4164327" cy="3373359"/>
          </a:xfrm>
        </p:grpSpPr>
        <p:sp>
          <p:nvSpPr>
            <p:cNvPr id="52" name="Rectangle 51"/>
            <p:cNvSpPr/>
            <p:nvPr/>
          </p:nvSpPr>
          <p:spPr>
            <a:xfrm>
              <a:off x="856527" y="2229047"/>
              <a:ext cx="4158788" cy="1141474"/>
            </a:xfrm>
            <a:prstGeom prst="rect">
              <a:avLst/>
            </a:prstGeom>
            <a:solidFill>
              <a:schemeClr val="accent6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>
                <a:latin typeface="Calibri" pitchFamily="34" charset="0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990346" y="2359852"/>
              <a:ext cx="1578952" cy="2573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smtClean="0">
                  <a:latin typeface="Calibri" pitchFamily="34" charset="0"/>
                  <a:cs typeface="Arial" pitchFamily="34" charset="0"/>
                </a:rPr>
                <a:t>Orchestration technology</a:t>
              </a: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850989" y="1102949"/>
              <a:ext cx="4164326" cy="981031"/>
            </a:xfrm>
            <a:prstGeom prst="rect">
              <a:avLst/>
            </a:prstGeom>
            <a:noFill/>
            <a:ln w="31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>
                <a:latin typeface="Calibri" pitchFamily="34" charset="0"/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990346" y="1102949"/>
              <a:ext cx="702673" cy="2573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smtClean="0">
                  <a:latin typeface="Calibri" pitchFamily="34" charset="0"/>
                  <a:cs typeface="Arial" pitchFamily="34" charset="0"/>
                </a:rPr>
                <a:t>Blueprints</a:t>
              </a:r>
            </a:p>
          </p:txBody>
        </p:sp>
        <p:sp>
          <p:nvSpPr>
            <p:cNvPr id="72" name="Rectangle 71"/>
            <p:cNvSpPr/>
            <p:nvPr/>
          </p:nvSpPr>
          <p:spPr>
            <a:xfrm>
              <a:off x="850990" y="3540642"/>
              <a:ext cx="4164326" cy="935666"/>
            </a:xfrm>
            <a:prstGeom prst="rect">
              <a:avLst/>
            </a:prstGeom>
            <a:noFill/>
            <a:ln w="31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>
                <a:latin typeface="Calibri" pitchFamily="34" charset="0"/>
              </a:endParaRPr>
            </a:p>
          </p:txBody>
        </p:sp>
        <p:sp>
          <p:nvSpPr>
            <p:cNvPr id="90" name="Rectangle 89"/>
            <p:cNvSpPr/>
            <p:nvPr/>
          </p:nvSpPr>
          <p:spPr>
            <a:xfrm>
              <a:off x="990346" y="1456572"/>
              <a:ext cx="1205623" cy="46208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 smtClean="0">
                  <a:latin typeface="Calibri" pitchFamily="34" charset="0"/>
                </a:rPr>
                <a:t>Hardware</a:t>
              </a:r>
            </a:p>
            <a:p>
              <a:pPr algn="ctr"/>
              <a:r>
                <a:rPr lang="en-US" sz="1800" dirty="0" err="1" smtClean="0">
                  <a:latin typeface="Calibri" pitchFamily="34" charset="0"/>
                </a:rPr>
                <a:t>Ie</a:t>
              </a:r>
              <a:r>
                <a:rPr lang="en-US" sz="1800" dirty="0" smtClean="0">
                  <a:latin typeface="Calibri" pitchFamily="34" charset="0"/>
                </a:rPr>
                <a:t>. </a:t>
              </a:r>
              <a:r>
                <a:rPr lang="en-US" sz="1800" dirty="0" err="1" smtClean="0">
                  <a:latin typeface="Calibri" pitchFamily="34" charset="0"/>
                </a:rPr>
                <a:t>ThinkAgile</a:t>
              </a:r>
              <a:endParaRPr lang="en-US" sz="1800" dirty="0" smtClean="0">
                <a:latin typeface="Calibri" pitchFamily="34" charset="0"/>
              </a:endParaRPr>
            </a:p>
          </p:txBody>
        </p:sp>
        <p:sp>
          <p:nvSpPr>
            <p:cNvPr id="91" name="Rectangle 90"/>
            <p:cNvSpPr/>
            <p:nvPr/>
          </p:nvSpPr>
          <p:spPr>
            <a:xfrm>
              <a:off x="2281033" y="1456572"/>
              <a:ext cx="1205623" cy="46208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 smtClean="0">
                  <a:latin typeface="Calibri" pitchFamily="34" charset="0"/>
                </a:rPr>
                <a:t>Platform</a:t>
              </a:r>
            </a:p>
            <a:p>
              <a:pPr algn="ctr"/>
              <a:r>
                <a:rPr lang="en-US" sz="1800" dirty="0" err="1" smtClean="0">
                  <a:latin typeface="Calibri" pitchFamily="34" charset="0"/>
                </a:rPr>
                <a:t>Ie</a:t>
              </a:r>
              <a:r>
                <a:rPr lang="en-US" sz="1800" dirty="0" smtClean="0">
                  <a:latin typeface="Calibri" pitchFamily="34" charset="0"/>
                </a:rPr>
                <a:t>. </a:t>
              </a:r>
              <a:r>
                <a:rPr lang="en-US" sz="1800" dirty="0" err="1" smtClean="0">
                  <a:latin typeface="Calibri" pitchFamily="34" charset="0"/>
                </a:rPr>
                <a:t>Openstack</a:t>
              </a:r>
              <a:endParaRPr lang="en-US" sz="1800" dirty="0" smtClean="0">
                <a:latin typeface="Calibri" pitchFamily="34" charset="0"/>
              </a:endParaRPr>
            </a:p>
          </p:txBody>
        </p:sp>
        <p:sp>
          <p:nvSpPr>
            <p:cNvPr id="92" name="Rectangle 91"/>
            <p:cNvSpPr/>
            <p:nvPr/>
          </p:nvSpPr>
          <p:spPr>
            <a:xfrm>
              <a:off x="3571720" y="1456572"/>
              <a:ext cx="1205623" cy="46208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 smtClean="0">
                  <a:latin typeface="Calibri" pitchFamily="34" charset="0"/>
                </a:rPr>
                <a:t>User application</a:t>
              </a:r>
            </a:p>
            <a:p>
              <a:pPr algn="ctr"/>
              <a:r>
                <a:rPr lang="en-US" sz="1800" dirty="0" err="1" smtClean="0">
                  <a:latin typeface="Calibri" pitchFamily="34" charset="0"/>
                </a:rPr>
                <a:t>Ie</a:t>
              </a:r>
              <a:r>
                <a:rPr lang="en-US" sz="1800" dirty="0" smtClean="0">
                  <a:latin typeface="Calibri" pitchFamily="34" charset="0"/>
                </a:rPr>
                <a:t>. </a:t>
              </a:r>
              <a:r>
                <a:rPr lang="en-US" sz="1800" dirty="0" err="1" smtClean="0">
                  <a:latin typeface="Calibri" pitchFamily="34" charset="0"/>
                </a:rPr>
                <a:t>Hadoop</a:t>
              </a:r>
              <a:endParaRPr lang="en-US" sz="1800" dirty="0" smtClean="0">
                <a:latin typeface="Calibri" pitchFamily="34" charset="0"/>
              </a:endParaRPr>
            </a:p>
          </p:txBody>
        </p:sp>
        <p:sp>
          <p:nvSpPr>
            <p:cNvPr id="93" name="Rectangle 92"/>
            <p:cNvSpPr/>
            <p:nvPr/>
          </p:nvSpPr>
          <p:spPr>
            <a:xfrm>
              <a:off x="990346" y="2759576"/>
              <a:ext cx="1205623" cy="46208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 smtClean="0">
                  <a:latin typeface="Calibri" pitchFamily="34" charset="0"/>
                </a:rPr>
                <a:t>Description language</a:t>
              </a:r>
            </a:p>
          </p:txBody>
        </p:sp>
        <p:sp>
          <p:nvSpPr>
            <p:cNvPr id="94" name="Rectangle 93"/>
            <p:cNvSpPr/>
            <p:nvPr/>
          </p:nvSpPr>
          <p:spPr>
            <a:xfrm>
              <a:off x="2281033" y="2759576"/>
              <a:ext cx="1205623" cy="46208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 smtClean="0">
                  <a:latin typeface="Calibri" pitchFamily="34" charset="0"/>
                </a:rPr>
                <a:t>Orchestration runtime engine</a:t>
              </a:r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990346" y="3593806"/>
              <a:ext cx="611823" cy="2573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smtClean="0">
                  <a:latin typeface="Calibri" pitchFamily="34" charset="0"/>
                  <a:cs typeface="Arial" pitchFamily="34" charset="0"/>
                </a:rPr>
                <a:t>Platform</a:t>
              </a:r>
            </a:p>
          </p:txBody>
        </p:sp>
        <p:sp>
          <p:nvSpPr>
            <p:cNvPr id="96" name="Rectangle 95"/>
            <p:cNvSpPr/>
            <p:nvPr/>
          </p:nvSpPr>
          <p:spPr>
            <a:xfrm>
              <a:off x="990346" y="3855416"/>
              <a:ext cx="1205623" cy="46208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 smtClean="0">
                  <a:latin typeface="Calibri" pitchFamily="34" charset="0"/>
                </a:rPr>
                <a:t>Public cloud</a:t>
              </a:r>
            </a:p>
          </p:txBody>
        </p:sp>
        <p:sp>
          <p:nvSpPr>
            <p:cNvPr id="97" name="Rectangle 96"/>
            <p:cNvSpPr/>
            <p:nvPr/>
          </p:nvSpPr>
          <p:spPr>
            <a:xfrm>
              <a:off x="2281033" y="3855416"/>
              <a:ext cx="1205623" cy="46208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 smtClean="0">
                  <a:latin typeface="Calibri" pitchFamily="34" charset="0"/>
                </a:rPr>
                <a:t>Private cloud</a:t>
              </a:r>
            </a:p>
          </p:txBody>
        </p:sp>
        <p:sp>
          <p:nvSpPr>
            <p:cNvPr id="98" name="Rectangle 97"/>
            <p:cNvSpPr/>
            <p:nvPr/>
          </p:nvSpPr>
          <p:spPr>
            <a:xfrm>
              <a:off x="3571720" y="3855416"/>
              <a:ext cx="1205623" cy="46208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 err="1" smtClean="0">
                  <a:latin typeface="Calibri" pitchFamily="34" charset="0"/>
                </a:rPr>
                <a:t>Baremetal</a:t>
              </a:r>
              <a:endParaRPr lang="en-US" sz="1800" dirty="0" smtClean="0">
                <a:latin typeface="Calibri" pitchFamily="34" charset="0"/>
              </a:endParaRPr>
            </a:p>
          </p:txBody>
        </p:sp>
      </p:grpSp>
      <p:sp>
        <p:nvSpPr>
          <p:cNvPr id="100" name="TextBox 99"/>
          <p:cNvSpPr txBox="1"/>
          <p:nvPr/>
        </p:nvSpPr>
        <p:spPr>
          <a:xfrm>
            <a:off x="7410893" y="1437375"/>
            <a:ext cx="441251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alibri" pitchFamily="34" charset="0"/>
                <a:cs typeface="Arial" pitchFamily="34" charset="0"/>
              </a:rPr>
              <a:t>Descriptive template that defines workload states, actions, interfaces, and relations.</a:t>
            </a:r>
          </a:p>
        </p:txBody>
      </p:sp>
      <p:sp>
        <p:nvSpPr>
          <p:cNvPr id="101" name="TextBox 100"/>
          <p:cNvSpPr txBox="1"/>
          <p:nvPr/>
        </p:nvSpPr>
        <p:spPr>
          <a:xfrm>
            <a:off x="7410893" y="3170976"/>
            <a:ext cx="441251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alibri" pitchFamily="34" charset="0"/>
                <a:cs typeface="Arial" pitchFamily="34" charset="0"/>
              </a:rPr>
              <a:t>Technology that defines terminologies, vocabulary, and runtime engine that enable automated blueprint deployment.</a:t>
            </a:r>
          </a:p>
        </p:txBody>
      </p:sp>
      <p:sp>
        <p:nvSpPr>
          <p:cNvPr id="102" name="TextBox 101"/>
          <p:cNvSpPr txBox="1"/>
          <p:nvPr/>
        </p:nvSpPr>
        <p:spPr>
          <a:xfrm>
            <a:off x="7410893" y="5138503"/>
            <a:ext cx="441251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alibri" pitchFamily="34" charset="0"/>
                <a:cs typeface="Arial" pitchFamily="34" charset="0"/>
              </a:rPr>
              <a:t>Host environment that supports workload requirements and scales dynamically .</a:t>
            </a:r>
          </a:p>
        </p:txBody>
      </p:sp>
      <p:sp>
        <p:nvSpPr>
          <p:cNvPr id="103" name="TextBox 102"/>
          <p:cNvSpPr txBox="1"/>
          <p:nvPr/>
        </p:nvSpPr>
        <p:spPr>
          <a:xfrm>
            <a:off x="7410893" y="975710"/>
            <a:ext cx="14593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>
                <a:solidFill>
                  <a:schemeClr val="accent3">
                    <a:lumMod val="75000"/>
                  </a:schemeClr>
                </a:solidFill>
                <a:latin typeface="Calibri" pitchFamily="34" charset="0"/>
                <a:cs typeface="Arial" pitchFamily="34" charset="0"/>
              </a:rPr>
              <a:t>Blueprints</a:t>
            </a:r>
          </a:p>
        </p:txBody>
      </p:sp>
      <p:sp>
        <p:nvSpPr>
          <p:cNvPr id="104" name="TextBox 103"/>
          <p:cNvSpPr txBox="1"/>
          <p:nvPr/>
        </p:nvSpPr>
        <p:spPr>
          <a:xfrm>
            <a:off x="7410893" y="2709311"/>
            <a:ext cx="1898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>
                <a:solidFill>
                  <a:schemeClr val="accent3">
                    <a:lumMod val="75000"/>
                  </a:schemeClr>
                </a:solidFill>
                <a:latin typeface="Calibri" pitchFamily="34" charset="0"/>
                <a:cs typeface="Arial" pitchFamily="34" charset="0"/>
              </a:rPr>
              <a:t>Orchestration</a:t>
            </a:r>
          </a:p>
        </p:txBody>
      </p:sp>
      <p:sp>
        <p:nvSpPr>
          <p:cNvPr id="105" name="TextBox 104"/>
          <p:cNvSpPr txBox="1"/>
          <p:nvPr/>
        </p:nvSpPr>
        <p:spPr>
          <a:xfrm>
            <a:off x="7410893" y="4676838"/>
            <a:ext cx="12637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>
                <a:solidFill>
                  <a:schemeClr val="accent3">
                    <a:lumMod val="75000"/>
                  </a:schemeClr>
                </a:solidFill>
                <a:latin typeface="Calibri" pitchFamily="34" charset="0"/>
                <a:cs typeface="Arial" pitchFamily="34" charset="0"/>
              </a:rPr>
              <a:t>Platform</a:t>
            </a:r>
          </a:p>
        </p:txBody>
      </p:sp>
    </p:spTree>
    <p:extLst>
      <p:ext uri="{BB962C8B-B14F-4D97-AF65-F5344CB8AC3E}">
        <p14:creationId xmlns="" xmlns:p14="http://schemas.microsoft.com/office/powerpoint/2010/main" val="267508896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prstClr val="white"/>
                </a:solidFill>
                <a:cs typeface="Arial" pitchFamily="34" charset="0"/>
              </a:rPr>
              <a:t>2017 </a:t>
            </a:r>
            <a:r>
              <a:rPr lang="en-US" sz="1000" dirty="0">
                <a:solidFill>
                  <a:prstClr val="white"/>
                </a:solidFill>
                <a:cs typeface="Arial" pitchFamily="34" charset="0"/>
              </a:rPr>
              <a:t>Lenovo Internal. All rights reserved.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Juju intro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xmlns="" val="837580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2017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use cases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244549" y="795528"/>
            <a:ext cx="115788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76281" y="2017233"/>
            <a:ext cx="4033108" cy="32656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8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13695" y="2017233"/>
            <a:ext cx="3632287" cy="32656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9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211673" y="1352164"/>
            <a:ext cx="3362325" cy="4095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0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405776" y="1364520"/>
            <a:ext cx="4048125" cy="390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1" name="TextBox 60"/>
          <p:cNvSpPr txBox="1"/>
          <p:nvPr/>
        </p:nvSpPr>
        <p:spPr>
          <a:xfrm>
            <a:off x="652628" y="5901069"/>
            <a:ext cx="94109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libri" pitchFamily="34" charset="0"/>
                <a:cs typeface="Arial" pitchFamily="34" charset="0"/>
              </a:rPr>
              <a:t>Charm is a workload </a:t>
            </a:r>
            <a:r>
              <a:rPr lang="en-US" dirty="0" smtClean="0">
                <a:solidFill>
                  <a:schemeClr val="accent2"/>
                </a:solidFill>
                <a:latin typeface="Calibri" pitchFamily="34" charset="0"/>
                <a:cs typeface="Arial" pitchFamily="34" charset="0"/>
              </a:rPr>
              <a:t>description</a:t>
            </a:r>
            <a:r>
              <a:rPr lang="en-US" dirty="0" smtClean="0">
                <a:latin typeface="Calibri" pitchFamily="34" charset="0"/>
                <a:cs typeface="Arial" pitchFamily="34" charset="0"/>
              </a:rPr>
              <a:t>, and Juju and Juju agents are the </a:t>
            </a:r>
            <a:r>
              <a:rPr lang="en-US" dirty="0" smtClean="0">
                <a:solidFill>
                  <a:schemeClr val="accent2"/>
                </a:solidFill>
                <a:latin typeface="Calibri" pitchFamily="34" charset="0"/>
                <a:cs typeface="Arial" pitchFamily="34" charset="0"/>
              </a:rPr>
              <a:t>runtime</a:t>
            </a:r>
            <a:r>
              <a:rPr lang="en-US" dirty="0" smtClean="0">
                <a:latin typeface="Calibri" pitchFamily="34" charset="0"/>
                <a:cs typeface="Arial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xmlns="" val="5299709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" name="Group 85"/>
          <p:cNvGrpSpPr/>
          <p:nvPr/>
        </p:nvGrpSpPr>
        <p:grpSpPr>
          <a:xfrm>
            <a:off x="4371063" y="2434862"/>
            <a:ext cx="2371059" cy="1541722"/>
            <a:chOff x="4371063" y="2434862"/>
            <a:chExt cx="2371059" cy="1541722"/>
          </a:xfrm>
        </p:grpSpPr>
        <p:grpSp>
          <p:nvGrpSpPr>
            <p:cNvPr id="81" name="Group 80"/>
            <p:cNvGrpSpPr/>
            <p:nvPr/>
          </p:nvGrpSpPr>
          <p:grpSpPr>
            <a:xfrm>
              <a:off x="4371063" y="2434862"/>
              <a:ext cx="2371059" cy="1541722"/>
              <a:chOff x="4371063" y="2434862"/>
              <a:chExt cx="2371059" cy="1541722"/>
            </a:xfrm>
          </p:grpSpPr>
          <p:sp>
            <p:nvSpPr>
              <p:cNvPr id="48" name="Rectangle 47"/>
              <p:cNvSpPr/>
              <p:nvPr/>
            </p:nvSpPr>
            <p:spPr>
              <a:xfrm>
                <a:off x="4371063" y="2434862"/>
                <a:ext cx="2371059" cy="1541722"/>
              </a:xfrm>
              <a:prstGeom prst="rect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  <a:ln w="3175">
                <a:solidFill>
                  <a:schemeClr val="accent2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/>
              </a:p>
            </p:txBody>
          </p:sp>
          <p:grpSp>
            <p:nvGrpSpPr>
              <p:cNvPr id="9" name="Group 45"/>
              <p:cNvGrpSpPr/>
              <p:nvPr/>
            </p:nvGrpSpPr>
            <p:grpSpPr>
              <a:xfrm>
                <a:off x="4476462" y="3048379"/>
                <a:ext cx="2123973" cy="793151"/>
                <a:chOff x="4763553" y="3296093"/>
                <a:chExt cx="2123973" cy="793151"/>
              </a:xfrm>
            </p:grpSpPr>
            <p:sp>
              <p:nvSpPr>
                <p:cNvPr id="10" name="Rectangle 9"/>
                <p:cNvSpPr/>
                <p:nvPr/>
              </p:nvSpPr>
              <p:spPr>
                <a:xfrm>
                  <a:off x="4763553" y="3296093"/>
                  <a:ext cx="2123973" cy="793151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 smtClean="0"/>
                </a:p>
              </p:txBody>
            </p:sp>
            <p:sp>
              <p:nvSpPr>
                <p:cNvPr id="40" name="Rectangle 39"/>
                <p:cNvSpPr/>
                <p:nvPr/>
              </p:nvSpPr>
              <p:spPr>
                <a:xfrm>
                  <a:off x="5124896" y="3296093"/>
                  <a:ext cx="1318438" cy="282788"/>
                </a:xfrm>
                <a:prstGeom prst="rect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 smtClean="0"/>
                    <a:t>provider</a:t>
                  </a:r>
                </a:p>
              </p:txBody>
            </p:sp>
            <p:sp>
              <p:nvSpPr>
                <p:cNvPr id="12" name="TextBox 11"/>
                <p:cNvSpPr txBox="1"/>
                <p:nvPr/>
              </p:nvSpPr>
              <p:spPr>
                <a:xfrm>
                  <a:off x="5385659" y="3670851"/>
                  <a:ext cx="89159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solidFill>
                        <a:schemeClr val="bg1"/>
                      </a:solidFill>
                      <a:latin typeface="Arial" pitchFamily="34" charset="0"/>
                      <a:cs typeface="Arial" pitchFamily="34" charset="0"/>
                    </a:rPr>
                    <a:t>Juju agent</a:t>
                  </a:r>
                </a:p>
              </p:txBody>
            </p:sp>
          </p:grpSp>
          <p:sp>
            <p:nvSpPr>
              <p:cNvPr id="49" name="TextBox 48"/>
              <p:cNvSpPr txBox="1"/>
              <p:nvPr/>
            </p:nvSpPr>
            <p:spPr>
              <a:xfrm>
                <a:off x="5513383" y="2512283"/>
                <a:ext cx="117211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>
                    <a:latin typeface="Arial" pitchFamily="34" charset="0"/>
                    <a:cs typeface="Arial" pitchFamily="34" charset="0"/>
                  </a:rPr>
                  <a:t>Manager node</a:t>
                </a:r>
              </a:p>
              <a:p>
                <a:r>
                  <a:rPr lang="en-US" sz="1200" dirty="0" smtClean="0">
                    <a:latin typeface="Arial" pitchFamily="34" charset="0"/>
                    <a:cs typeface="Arial" pitchFamily="34" charset="0"/>
                  </a:rPr>
                  <a:t>machine-0</a:t>
                </a:r>
              </a:p>
            </p:txBody>
          </p:sp>
        </p:grpSp>
        <p:sp>
          <p:nvSpPr>
            <p:cNvPr id="83" name="Rectangle 82"/>
            <p:cNvSpPr/>
            <p:nvPr/>
          </p:nvSpPr>
          <p:spPr>
            <a:xfrm>
              <a:off x="4471248" y="2461144"/>
              <a:ext cx="659219" cy="51280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err="1" smtClean="0"/>
                <a:t>MongoDB</a:t>
              </a:r>
              <a:endParaRPr lang="en-US" sz="1200" dirty="0" smtClean="0"/>
            </a:p>
          </p:txBody>
        </p:sp>
        <p:cxnSp>
          <p:nvCxnSpPr>
            <p:cNvPr id="85" name="Shape 84"/>
            <p:cNvCxnSpPr>
              <a:stCxn id="83" idx="3"/>
              <a:endCxn id="40" idx="0"/>
            </p:cNvCxnSpPr>
            <p:nvPr/>
          </p:nvCxnSpPr>
          <p:spPr>
            <a:xfrm>
              <a:off x="5130467" y="2717546"/>
              <a:ext cx="366557" cy="330833"/>
            </a:xfrm>
            <a:prstGeom prst="bentConnector2">
              <a:avLst/>
            </a:prstGeom>
            <a:ln>
              <a:solidFill>
                <a:schemeClr val="tx1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2017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Juju model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244549" y="795528"/>
            <a:ext cx="115788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9" name="Group 78"/>
          <p:cNvGrpSpPr/>
          <p:nvPr/>
        </p:nvGrpSpPr>
        <p:grpSpPr>
          <a:xfrm>
            <a:off x="9027048" y="1573619"/>
            <a:ext cx="2283494" cy="4179527"/>
            <a:chOff x="9027048" y="1573619"/>
            <a:chExt cx="2283494" cy="4179527"/>
          </a:xfrm>
        </p:grpSpPr>
        <p:sp>
          <p:nvSpPr>
            <p:cNvPr id="55" name="TextBox 54"/>
            <p:cNvSpPr txBox="1"/>
            <p:nvPr/>
          </p:nvSpPr>
          <p:spPr>
            <a:xfrm>
              <a:off x="9072942" y="1967494"/>
              <a:ext cx="2237600" cy="37856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342900" indent="-342900">
                <a:buFont typeface="+mj-lt"/>
                <a:buAutoNum type="arabicPeriod"/>
              </a:pPr>
              <a:r>
                <a:rPr lang="en-US" sz="2000" dirty="0" smtClean="0">
                  <a:latin typeface="Calibri" pitchFamily="34" charset="0"/>
                </a:rPr>
                <a:t>Azure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en-US" sz="2000" dirty="0" err="1" smtClean="0">
                  <a:latin typeface="Calibri" pitchFamily="34" charset="0"/>
                </a:rPr>
                <a:t>Cloudsigma</a:t>
              </a:r>
              <a:endParaRPr lang="en-US" sz="2000" dirty="0" smtClean="0">
                <a:latin typeface="Calibri" pitchFamily="34" charset="0"/>
              </a:endParaRPr>
            </a:p>
            <a:p>
              <a:pPr marL="342900" indent="-342900">
                <a:buFont typeface="+mj-lt"/>
                <a:buAutoNum type="arabicPeriod"/>
              </a:pPr>
              <a:r>
                <a:rPr lang="en-US" sz="2000" dirty="0" smtClean="0">
                  <a:latin typeface="Calibri" pitchFamily="34" charset="0"/>
                </a:rPr>
                <a:t>Amazon EC2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en-US" sz="2000" dirty="0" smtClean="0">
                  <a:latin typeface="Calibri" pitchFamily="34" charset="0"/>
                </a:rPr>
                <a:t>GCE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en-US" sz="2000" dirty="0" err="1" smtClean="0">
                  <a:latin typeface="Calibri" pitchFamily="34" charset="0"/>
                </a:rPr>
                <a:t>Joyent</a:t>
              </a:r>
              <a:endParaRPr lang="en-US" sz="2000" dirty="0" smtClean="0">
                <a:latin typeface="Calibri" pitchFamily="34" charset="0"/>
              </a:endParaRPr>
            </a:p>
            <a:p>
              <a:pPr marL="342900" indent="-342900">
                <a:buFont typeface="+mj-lt"/>
                <a:buAutoNum type="arabicPeriod"/>
              </a:pPr>
              <a:r>
                <a:rPr lang="en-US" sz="2000" dirty="0" err="1" smtClean="0">
                  <a:latin typeface="Calibri" pitchFamily="34" charset="0"/>
                </a:rPr>
                <a:t>Openstack</a:t>
              </a:r>
              <a:endParaRPr lang="en-US" sz="2000" dirty="0" smtClean="0">
                <a:latin typeface="Calibri" pitchFamily="34" charset="0"/>
              </a:endParaRPr>
            </a:p>
            <a:p>
              <a:pPr marL="342900" indent="-342900">
                <a:buFont typeface="+mj-lt"/>
                <a:buAutoNum type="arabicPeriod"/>
              </a:pPr>
              <a:r>
                <a:rPr lang="en-US" sz="2000" dirty="0" err="1" smtClean="0">
                  <a:latin typeface="Calibri" pitchFamily="34" charset="0"/>
                </a:rPr>
                <a:t>Rackspace</a:t>
              </a:r>
              <a:endParaRPr lang="en-US" sz="2000" dirty="0" smtClean="0">
                <a:latin typeface="Calibri" pitchFamily="34" charset="0"/>
              </a:endParaRPr>
            </a:p>
            <a:p>
              <a:pPr marL="342900" indent="-342900">
                <a:buFont typeface="+mj-lt"/>
                <a:buAutoNum type="arabicPeriod"/>
              </a:pPr>
              <a:r>
                <a:rPr lang="en-US" sz="2000" dirty="0" err="1" smtClean="0">
                  <a:latin typeface="Calibri" pitchFamily="34" charset="0"/>
                </a:rPr>
                <a:t>Vsphere</a:t>
              </a:r>
              <a:endParaRPr lang="en-US" sz="2000" dirty="0" smtClean="0">
                <a:latin typeface="Calibri" pitchFamily="34" charset="0"/>
              </a:endParaRPr>
            </a:p>
            <a:p>
              <a:pPr marL="342900" indent="-342900">
                <a:buFont typeface="+mj-lt"/>
                <a:buAutoNum type="arabicPeriod"/>
              </a:pPr>
              <a:r>
                <a:rPr lang="en-US" sz="2000" dirty="0" smtClean="0">
                  <a:latin typeface="Calibri" pitchFamily="34" charset="0"/>
                </a:rPr>
                <a:t>Canonical MAAS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en-US" sz="2000" dirty="0" smtClean="0">
                  <a:latin typeface="Calibri" pitchFamily="34" charset="0"/>
                </a:rPr>
                <a:t>LXD containers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en-US" sz="2000" dirty="0" smtClean="0">
                  <a:latin typeface="Calibri" pitchFamily="34" charset="0"/>
                </a:rPr>
                <a:t>Manual</a:t>
              </a:r>
            </a:p>
            <a:p>
              <a:endParaRPr lang="en-US" sz="2000" dirty="0" smtClean="0">
                <a:latin typeface="Calibri" pitchFamily="34" charset="0"/>
                <a:cs typeface="Arial" pitchFamily="34" charset="0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9027048" y="1573619"/>
              <a:ext cx="143629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u="sng" dirty="0" smtClean="0">
                  <a:solidFill>
                    <a:schemeClr val="accent3">
                      <a:lumMod val="75000"/>
                    </a:schemeClr>
                  </a:solidFill>
                  <a:latin typeface="Calibri" pitchFamily="34" charset="0"/>
                  <a:cs typeface="Arial" pitchFamily="34" charset="0"/>
                </a:rPr>
                <a:t>Providers:</a:t>
              </a:r>
            </a:p>
          </p:txBody>
        </p:sp>
      </p:grpSp>
      <p:sp>
        <p:nvSpPr>
          <p:cNvPr id="11" name="Rectangle 10"/>
          <p:cNvSpPr/>
          <p:nvPr/>
        </p:nvSpPr>
        <p:spPr>
          <a:xfrm>
            <a:off x="2392315" y="2184146"/>
            <a:ext cx="6337004" cy="4093535"/>
          </a:xfrm>
          <a:prstGeom prst="rect">
            <a:avLst/>
          </a:prstGeom>
          <a:noFill/>
          <a:ln w="3175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grpSp>
        <p:nvGrpSpPr>
          <p:cNvPr id="6" name="Group 16"/>
          <p:cNvGrpSpPr/>
          <p:nvPr/>
        </p:nvGrpSpPr>
        <p:grpSpPr>
          <a:xfrm>
            <a:off x="2806988" y="4735787"/>
            <a:ext cx="1584250" cy="1073888"/>
            <a:chOff x="5337545" y="3753294"/>
            <a:chExt cx="1584250" cy="1073888"/>
          </a:xfrm>
        </p:grpSpPr>
        <p:sp>
          <p:nvSpPr>
            <p:cNvPr id="15" name="Rectangle 14"/>
            <p:cNvSpPr/>
            <p:nvPr/>
          </p:nvSpPr>
          <p:spPr>
            <a:xfrm>
              <a:off x="5337545" y="3753294"/>
              <a:ext cx="1584250" cy="1073888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 w="3175">
              <a:solidFill>
                <a:schemeClr val="accent2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5443870" y="4124599"/>
              <a:ext cx="1318438" cy="55456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Juju agent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381163" y="3762536"/>
              <a:ext cx="76335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Arial" pitchFamily="34" charset="0"/>
                  <a:cs typeface="Arial" pitchFamily="34" charset="0"/>
                </a:rPr>
                <a:t>Machine</a:t>
              </a:r>
            </a:p>
          </p:txBody>
        </p:sp>
      </p:grpSp>
      <p:grpSp>
        <p:nvGrpSpPr>
          <p:cNvPr id="7" name="Group 17"/>
          <p:cNvGrpSpPr/>
          <p:nvPr/>
        </p:nvGrpSpPr>
        <p:grpSpPr>
          <a:xfrm>
            <a:off x="4731480" y="4735787"/>
            <a:ext cx="1584250" cy="1073888"/>
            <a:chOff x="5337545" y="3753294"/>
            <a:chExt cx="1584250" cy="1073888"/>
          </a:xfrm>
        </p:grpSpPr>
        <p:sp>
          <p:nvSpPr>
            <p:cNvPr id="21" name="Rectangle 20"/>
            <p:cNvSpPr/>
            <p:nvPr/>
          </p:nvSpPr>
          <p:spPr>
            <a:xfrm>
              <a:off x="5337545" y="3753294"/>
              <a:ext cx="1584250" cy="1073888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 w="3175">
              <a:solidFill>
                <a:schemeClr val="accent2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5443870" y="4124599"/>
              <a:ext cx="1318438" cy="55456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Juju agent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5381163" y="3762536"/>
              <a:ext cx="76335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Arial" pitchFamily="34" charset="0"/>
                  <a:cs typeface="Arial" pitchFamily="34" charset="0"/>
                </a:rPr>
                <a:t>Machine</a:t>
              </a:r>
            </a:p>
          </p:txBody>
        </p:sp>
      </p:grpSp>
      <p:grpSp>
        <p:nvGrpSpPr>
          <p:cNvPr id="8" name="Group 22"/>
          <p:cNvGrpSpPr/>
          <p:nvPr/>
        </p:nvGrpSpPr>
        <p:grpSpPr>
          <a:xfrm>
            <a:off x="6655972" y="4735787"/>
            <a:ext cx="1584250" cy="1073888"/>
            <a:chOff x="5337545" y="3753294"/>
            <a:chExt cx="1584250" cy="1073888"/>
          </a:xfrm>
        </p:grpSpPr>
        <p:sp>
          <p:nvSpPr>
            <p:cNvPr id="25" name="Rectangle 24"/>
            <p:cNvSpPr/>
            <p:nvPr/>
          </p:nvSpPr>
          <p:spPr>
            <a:xfrm>
              <a:off x="5337545" y="3753294"/>
              <a:ext cx="1584250" cy="1073888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 w="3175">
              <a:solidFill>
                <a:schemeClr val="accent2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5443870" y="4124599"/>
              <a:ext cx="1318438" cy="55456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Juju agent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5381163" y="3762536"/>
              <a:ext cx="76335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Arial" pitchFamily="34" charset="0"/>
                  <a:cs typeface="Arial" pitchFamily="34" charset="0"/>
                </a:rPr>
                <a:t>Machine</a:t>
              </a:r>
            </a:p>
          </p:txBody>
        </p:sp>
      </p:grpSp>
      <p:cxnSp>
        <p:nvCxnSpPr>
          <p:cNvPr id="30" name="Straight Arrow Connector 29"/>
          <p:cNvCxnSpPr>
            <a:stCxn id="10" idx="2"/>
          </p:cNvCxnSpPr>
          <p:nvPr/>
        </p:nvCxnSpPr>
        <p:spPr>
          <a:xfrm>
            <a:off x="5538449" y="3841530"/>
            <a:ext cx="0" cy="894256"/>
          </a:xfrm>
          <a:prstGeom prst="straightConnector1">
            <a:avLst/>
          </a:prstGeom>
          <a:ln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hape 27"/>
          <p:cNvCxnSpPr>
            <a:stCxn id="10" idx="1"/>
            <a:endCxn id="15" idx="0"/>
          </p:cNvCxnSpPr>
          <p:nvPr/>
        </p:nvCxnSpPr>
        <p:spPr>
          <a:xfrm rot="10800000" flipV="1">
            <a:off x="3599114" y="3444955"/>
            <a:ext cx="877349" cy="1290832"/>
          </a:xfrm>
          <a:prstGeom prst="bentConnector2">
            <a:avLst/>
          </a:prstGeom>
          <a:ln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hape 33"/>
          <p:cNvCxnSpPr>
            <a:stCxn id="10" idx="3"/>
            <a:endCxn id="25" idx="0"/>
          </p:cNvCxnSpPr>
          <p:nvPr/>
        </p:nvCxnSpPr>
        <p:spPr>
          <a:xfrm>
            <a:off x="6600435" y="3444955"/>
            <a:ext cx="847662" cy="1290832"/>
          </a:xfrm>
          <a:prstGeom prst="bentConnector2">
            <a:avLst/>
          </a:prstGeom>
          <a:ln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7377666" y="2184146"/>
            <a:ext cx="13516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 pitchFamily="34" charset="0"/>
                <a:cs typeface="Arial" pitchFamily="34" charset="0"/>
              </a:rPr>
              <a:t>Juju environment</a:t>
            </a:r>
          </a:p>
        </p:txBody>
      </p:sp>
      <p:cxnSp>
        <p:nvCxnSpPr>
          <p:cNvPr id="53" name="Shape 52"/>
          <p:cNvCxnSpPr>
            <a:stCxn id="51" idx="3"/>
            <a:endCxn id="48" idx="0"/>
          </p:cNvCxnSpPr>
          <p:nvPr/>
        </p:nvCxnSpPr>
        <p:spPr>
          <a:xfrm>
            <a:off x="1982753" y="1674869"/>
            <a:ext cx="3573840" cy="759993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3379828" y="1265564"/>
            <a:ext cx="17187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 pitchFamily="34" charset="0"/>
                <a:cs typeface="Arial" pitchFamily="34" charset="0"/>
              </a:rPr>
              <a:t>$ juju add-machine ….</a:t>
            </a:r>
          </a:p>
          <a:p>
            <a:r>
              <a:rPr lang="en-US" sz="1200" dirty="0" smtClean="0">
                <a:latin typeface="Arial" pitchFamily="34" charset="0"/>
                <a:cs typeface="Arial" pitchFamily="34" charset="0"/>
              </a:rPr>
              <a:t>$ juju deploy </a:t>
            </a:r>
            <a:r>
              <a:rPr lang="en-US" sz="1200" dirty="0" err="1" smtClean="0">
                <a:latin typeface="Arial" pitchFamily="34" charset="0"/>
                <a:cs typeface="Arial" pitchFamily="34" charset="0"/>
              </a:rPr>
              <a:t>mysql</a:t>
            </a:r>
            <a:endParaRPr lang="en-US" sz="1200" dirty="0" smtClean="0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66" name="Group 65"/>
          <p:cNvGrpSpPr/>
          <p:nvPr/>
        </p:nvGrpSpPr>
        <p:grpSpPr>
          <a:xfrm>
            <a:off x="664315" y="1233382"/>
            <a:ext cx="1318438" cy="882973"/>
            <a:chOff x="839950" y="1084520"/>
            <a:chExt cx="1318438" cy="882973"/>
          </a:xfrm>
        </p:grpSpPr>
        <p:sp>
          <p:nvSpPr>
            <p:cNvPr id="51" name="Rectangle 50"/>
            <p:cNvSpPr/>
            <p:nvPr/>
          </p:nvSpPr>
          <p:spPr>
            <a:xfrm>
              <a:off x="839950" y="1084520"/>
              <a:ext cx="1318438" cy="88297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 smtClean="0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1089608" y="1684705"/>
              <a:ext cx="925254" cy="28278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provider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1089609" y="1116702"/>
              <a:ext cx="9252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Juju binary</a:t>
              </a:r>
            </a:p>
          </p:txBody>
        </p:sp>
      </p:grpSp>
      <p:sp>
        <p:nvSpPr>
          <p:cNvPr id="52" name="Rectangle 51"/>
          <p:cNvSpPr/>
          <p:nvPr/>
        </p:nvSpPr>
        <p:spPr>
          <a:xfrm>
            <a:off x="717381" y="2741619"/>
            <a:ext cx="1318438" cy="89630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Cloud provider interface</a:t>
            </a:r>
          </a:p>
          <a:p>
            <a:pPr algn="ctr"/>
            <a:endParaRPr lang="en-US" sz="1200" dirty="0" smtClean="0"/>
          </a:p>
          <a:p>
            <a:pPr algn="ctr"/>
            <a:r>
              <a:rPr lang="en-US" sz="1200" dirty="0" err="1" smtClean="0"/>
              <a:t>eg</a:t>
            </a:r>
            <a:r>
              <a:rPr lang="en-US" sz="1200" dirty="0" smtClean="0"/>
              <a:t>. NOVA API </a:t>
            </a:r>
          </a:p>
        </p:txBody>
      </p:sp>
      <p:cxnSp>
        <p:nvCxnSpPr>
          <p:cNvPr id="68" name="Straight Arrow Connector 67"/>
          <p:cNvCxnSpPr>
            <a:stCxn id="36" idx="2"/>
            <a:endCxn id="52" idx="0"/>
          </p:cNvCxnSpPr>
          <p:nvPr/>
        </p:nvCxnSpPr>
        <p:spPr>
          <a:xfrm>
            <a:off x="1376600" y="2116355"/>
            <a:ext cx="0" cy="62526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hape 73"/>
          <p:cNvCxnSpPr>
            <a:stCxn id="52" idx="2"/>
            <a:endCxn id="11" idx="1"/>
          </p:cNvCxnSpPr>
          <p:nvPr/>
        </p:nvCxnSpPr>
        <p:spPr>
          <a:xfrm rot="16200000" flipH="1">
            <a:off x="1587963" y="3426562"/>
            <a:ext cx="592988" cy="1015715"/>
          </a:xfrm>
          <a:prstGeom prst="bentConnector2">
            <a:avLst/>
          </a:prstGeom>
          <a:ln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2" name="Group 81"/>
          <p:cNvGrpSpPr/>
          <p:nvPr/>
        </p:nvGrpSpPr>
        <p:grpSpPr>
          <a:xfrm>
            <a:off x="2035819" y="2973948"/>
            <a:ext cx="2801986" cy="276999"/>
            <a:chOff x="2035819" y="2973948"/>
            <a:chExt cx="2801986" cy="276999"/>
          </a:xfrm>
        </p:grpSpPr>
        <p:cxnSp>
          <p:nvCxnSpPr>
            <p:cNvPr id="62" name="Straight Arrow Connector 61"/>
            <p:cNvCxnSpPr>
              <a:stCxn id="40" idx="1"/>
              <a:endCxn id="52" idx="3"/>
            </p:cNvCxnSpPr>
            <p:nvPr/>
          </p:nvCxnSpPr>
          <p:spPr>
            <a:xfrm flipH="1">
              <a:off x="2035819" y="3189773"/>
              <a:ext cx="2801986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TextBox 74"/>
            <p:cNvSpPr txBox="1"/>
            <p:nvPr/>
          </p:nvSpPr>
          <p:spPr>
            <a:xfrm>
              <a:off x="2392315" y="2973948"/>
              <a:ext cx="78258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Arial" pitchFamily="34" charset="0"/>
                  <a:cs typeface="Arial" pitchFamily="34" charset="0"/>
                </a:rPr>
                <a:t>API calls</a:t>
              </a:r>
            </a:p>
          </p:txBody>
        </p:sp>
      </p:grpSp>
      <p:sp>
        <p:nvSpPr>
          <p:cNvPr id="76" name="TextBox 75"/>
          <p:cNvSpPr txBox="1"/>
          <p:nvPr/>
        </p:nvSpPr>
        <p:spPr>
          <a:xfrm>
            <a:off x="1329115" y="2234615"/>
            <a:ext cx="16001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 pitchFamily="34" charset="0"/>
                <a:cs typeface="Arial" pitchFamily="34" charset="0"/>
              </a:rPr>
              <a:t>$ juju </a:t>
            </a:r>
            <a:r>
              <a:rPr lang="en-US" sz="1200" dirty="0" smtClean="0">
                <a:latin typeface="Arial" pitchFamily="34" charset="0"/>
                <a:cs typeface="Arial" pitchFamily="34" charset="0"/>
              </a:rPr>
              <a:t>bootstrap</a:t>
            </a:r>
          </a:p>
          <a:p>
            <a:r>
              <a:rPr lang="en-US" sz="1200" dirty="0" smtClean="0">
                <a:latin typeface="Arial" pitchFamily="34" charset="0"/>
                <a:cs typeface="Arial" pitchFamily="34" charset="0"/>
              </a:rPr>
              <a:t>$ give me a machine</a:t>
            </a:r>
            <a:endParaRPr lang="en-US" sz="1200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1165868" y="4194551"/>
            <a:ext cx="11437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 pitchFamily="34" charset="0"/>
                <a:cs typeface="Arial" pitchFamily="34" charset="0"/>
              </a:rPr>
              <a:t>Cloud’s native</a:t>
            </a:r>
          </a:p>
          <a:p>
            <a:r>
              <a:rPr lang="en-US" sz="1200" dirty="0" smtClean="0">
                <a:latin typeface="Arial" pitchFamily="34" charset="0"/>
                <a:cs typeface="Arial" pitchFamily="34" charset="0"/>
              </a:rPr>
              <a:t>management</a:t>
            </a:r>
          </a:p>
        </p:txBody>
      </p:sp>
    </p:spTree>
    <p:extLst>
      <p:ext uri="{BB962C8B-B14F-4D97-AF65-F5344CB8AC3E}">
        <p14:creationId xmlns:p14="http://schemas.microsoft.com/office/powerpoint/2010/main" xmlns="" val="5299709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8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50" grpId="0"/>
      <p:bldP spid="54" grpId="0"/>
      <p:bldP spid="52" grpId="0" animBg="1"/>
      <p:bldP spid="76" grpId="0"/>
      <p:bldP spid="7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2017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862410" y="435935"/>
            <a:ext cx="0" cy="59912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juju EnvironProvider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52623" y="88346"/>
            <a:ext cx="10600661" cy="6769654"/>
          </a:xfrm>
          <a:prstGeom prst="rect">
            <a:avLst/>
          </a:prstGeom>
        </p:spPr>
      </p:pic>
      <p:sp>
        <p:nvSpPr>
          <p:cNvPr id="8" name="Title 2"/>
          <p:cNvSpPr>
            <a:spLocks noGrp="1"/>
          </p:cNvSpPr>
          <p:nvPr>
            <p:ph type="title"/>
          </p:nvPr>
        </p:nvSpPr>
        <p:spPr>
          <a:xfrm rot="16200000">
            <a:off x="-4988053" y="465281"/>
            <a:ext cx="11073384" cy="521208"/>
          </a:xfrm>
        </p:spPr>
        <p:txBody>
          <a:bodyPr/>
          <a:lstStyle/>
          <a:p>
            <a:r>
              <a:rPr lang="en-US" dirty="0" smtClean="0"/>
              <a:t>Juju provider interface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020851" y="5411532"/>
            <a:ext cx="4284920" cy="10156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alibri" pitchFamily="34" charset="0"/>
                <a:cs typeface="Arial" pitchFamily="34" charset="0"/>
              </a:rPr>
              <a:t>- Give  me a machine: </a:t>
            </a:r>
            <a:r>
              <a:rPr lang="en-US" sz="2000" dirty="0" err="1" smtClean="0">
                <a:solidFill>
                  <a:schemeClr val="accent2"/>
                </a:solidFill>
                <a:latin typeface="Calibri" pitchFamily="34" charset="0"/>
                <a:cs typeface="Arial" pitchFamily="34" charset="0"/>
              </a:rPr>
              <a:t>StartInstance</a:t>
            </a:r>
            <a:r>
              <a:rPr lang="en-US" sz="2000" dirty="0" smtClean="0">
                <a:solidFill>
                  <a:schemeClr val="accent2"/>
                </a:solidFill>
                <a:latin typeface="Calibri" pitchFamily="34" charset="0"/>
                <a:cs typeface="Arial" pitchFamily="34" charset="0"/>
              </a:rPr>
              <a:t>()</a:t>
            </a:r>
          </a:p>
          <a:p>
            <a:r>
              <a:rPr lang="en-US" sz="2000" dirty="0" smtClean="0">
                <a:latin typeface="Calibri" pitchFamily="34" charset="0"/>
                <a:cs typeface="Arial" pitchFamily="34" charset="0"/>
              </a:rPr>
              <a:t>- Decommission: </a:t>
            </a:r>
            <a:r>
              <a:rPr lang="en-US" sz="2000" dirty="0" err="1" smtClean="0">
                <a:solidFill>
                  <a:schemeClr val="accent2"/>
                </a:solidFill>
                <a:latin typeface="Calibri" pitchFamily="34" charset="0"/>
                <a:cs typeface="Arial" pitchFamily="34" charset="0"/>
              </a:rPr>
              <a:t>StopInstances</a:t>
            </a:r>
            <a:r>
              <a:rPr lang="en-US" sz="2000" dirty="0" smtClean="0">
                <a:solidFill>
                  <a:schemeClr val="accent2"/>
                </a:solidFill>
                <a:latin typeface="Calibri" pitchFamily="34" charset="0"/>
                <a:cs typeface="Arial" pitchFamily="34" charset="0"/>
              </a:rPr>
              <a:t>()</a:t>
            </a:r>
          </a:p>
          <a:p>
            <a:endParaRPr lang="en-US" sz="2000" dirty="0" smtClean="0">
              <a:latin typeface="Calibri" pitchFamily="34" charset="0"/>
              <a:cs typeface="Arial" pitchFamily="34" charset="0"/>
            </a:endParaRPr>
          </a:p>
        </p:txBody>
      </p:sp>
      <p:sp>
        <p:nvSpPr>
          <p:cNvPr id="11" name="Down Arrow 10"/>
          <p:cNvSpPr/>
          <p:nvPr/>
        </p:nvSpPr>
        <p:spPr>
          <a:xfrm>
            <a:off x="7419579" y="1041991"/>
            <a:ext cx="372140" cy="386315"/>
          </a:xfrm>
          <a:prstGeom prst="downArrow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6797567" y="210994"/>
            <a:ext cx="16055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alibri" pitchFamily="34" charset="0"/>
                <a:cs typeface="Arial" pitchFamily="34" charset="0"/>
              </a:rPr>
              <a:t>Provider interface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959162" y="210994"/>
            <a:ext cx="2920409" cy="954107"/>
          </a:xfrm>
          <a:prstGeom prst="rect">
            <a:avLst/>
          </a:prstGeom>
          <a:noFill/>
          <a:ln w="57150"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alibri" pitchFamily="34" charset="0"/>
                <a:cs typeface="Arial" pitchFamily="34" charset="0"/>
              </a:rPr>
              <a:t>Legend:</a:t>
            </a:r>
          </a:p>
          <a:p>
            <a:pPr>
              <a:buFontTx/>
              <a:buChar char="-"/>
            </a:pPr>
            <a:r>
              <a:rPr lang="en-US" sz="1400" dirty="0" smtClean="0">
                <a:latin typeface="Calibri" pitchFamily="34" charset="0"/>
                <a:cs typeface="Arial" pitchFamily="34" charset="0"/>
              </a:rPr>
              <a:t>Red: interface</a:t>
            </a:r>
          </a:p>
          <a:p>
            <a:pPr>
              <a:buFontTx/>
              <a:buChar char="-"/>
            </a:pPr>
            <a:r>
              <a:rPr lang="en-US" sz="1400" dirty="0" smtClean="0">
                <a:latin typeface="Calibri" pitchFamily="34" charset="0"/>
                <a:cs typeface="Arial" pitchFamily="34" charset="0"/>
              </a:rPr>
              <a:t> Green: static </a:t>
            </a:r>
            <a:r>
              <a:rPr lang="en-US" sz="1400" dirty="0" err="1" smtClean="0">
                <a:latin typeface="Calibri" pitchFamily="34" charset="0"/>
                <a:cs typeface="Arial" pitchFamily="34" charset="0"/>
              </a:rPr>
              <a:t>struct</a:t>
            </a:r>
            <a:endParaRPr lang="en-US" sz="1400" dirty="0" smtClean="0">
              <a:latin typeface="Calibri" pitchFamily="34" charset="0"/>
              <a:cs typeface="Arial" pitchFamily="34" charset="0"/>
            </a:endParaRPr>
          </a:p>
          <a:p>
            <a:pPr>
              <a:buFontTx/>
              <a:buChar char="-"/>
            </a:pPr>
            <a:r>
              <a:rPr lang="en-US" sz="1400" dirty="0" smtClean="0">
                <a:latin typeface="Calibri" pitchFamily="34" charset="0"/>
                <a:cs typeface="Arial" pitchFamily="34" charset="0"/>
              </a:rPr>
              <a:t> (): </a:t>
            </a:r>
            <a:r>
              <a:rPr lang="en-US" sz="1400" dirty="0" err="1" smtClean="0">
                <a:latin typeface="Calibri" pitchFamily="34" charset="0"/>
                <a:cs typeface="Arial" pitchFamily="34" charset="0"/>
              </a:rPr>
              <a:t>func</a:t>
            </a:r>
            <a:endParaRPr lang="en-US" sz="1400" dirty="0" smtClean="0">
              <a:latin typeface="Calibri" pitchFamily="34" charset="0"/>
              <a:cs typeface="Arial" pitchFamily="34" charset="0"/>
            </a:endParaRPr>
          </a:p>
        </p:txBody>
      </p:sp>
      <p:sp>
        <p:nvSpPr>
          <p:cNvPr id="16" name="Down Arrow 15"/>
          <p:cNvSpPr/>
          <p:nvPr/>
        </p:nvSpPr>
        <p:spPr>
          <a:xfrm rot="5400000">
            <a:off x="6138348" y="3475074"/>
            <a:ext cx="372140" cy="386315"/>
          </a:xfrm>
          <a:prstGeom prst="downArrow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Down Arrow 16"/>
          <p:cNvSpPr/>
          <p:nvPr/>
        </p:nvSpPr>
        <p:spPr>
          <a:xfrm rot="10800000">
            <a:off x="7419579" y="3560137"/>
            <a:ext cx="372140" cy="386315"/>
          </a:xfrm>
          <a:prstGeom prst="downArrow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Down Arrow 17"/>
          <p:cNvSpPr/>
          <p:nvPr/>
        </p:nvSpPr>
        <p:spPr>
          <a:xfrm>
            <a:off x="1219749" y="3366979"/>
            <a:ext cx="372140" cy="386315"/>
          </a:xfrm>
          <a:prstGeom prst="downArrow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5299709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</p:bldLst>
  </p:timing>
</p:sld>
</file>

<file path=ppt/theme/theme1.xml><?xml version="1.0" encoding="utf-8"?>
<a:theme xmlns:a="http://schemas.openxmlformats.org/drawingml/2006/main" name="Blank">
  <a:themeElements>
    <a:clrScheme name="Lenovo">
      <a:dk1>
        <a:srgbClr val="000000"/>
      </a:dk1>
      <a:lt1>
        <a:sysClr val="window" lastClr="FFFFFF"/>
      </a:lt1>
      <a:dk2>
        <a:srgbClr val="6F7170"/>
      </a:dk2>
      <a:lt2>
        <a:srgbClr val="C4BEB6"/>
      </a:lt2>
      <a:accent1>
        <a:srgbClr val="E2231A"/>
      </a:accent1>
      <a:accent2>
        <a:srgbClr val="FF6A00"/>
      </a:accent2>
      <a:accent3>
        <a:srgbClr val="F04187"/>
      </a:accent3>
      <a:accent4>
        <a:srgbClr val="3E8DDD"/>
      </a:accent4>
      <a:accent5>
        <a:srgbClr val="4AC0E0"/>
      </a:accent5>
      <a:accent6>
        <a:srgbClr val="6ABF4A"/>
      </a:accent6>
      <a:hlink>
        <a:srgbClr val="4AC0E0"/>
      </a:hlink>
      <a:folHlink>
        <a:srgbClr val="4AC0E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dirty="0" smtClean="0">
            <a:latin typeface="Arial" pitchFamily="34" charset="0"/>
            <a:cs typeface="Arial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8387</TotalTime>
  <Words>1996</Words>
  <Application>Microsoft Office PowerPoint</Application>
  <PresentationFormat>Custom</PresentationFormat>
  <Paragraphs>498</Paragraphs>
  <Slides>36</Slides>
  <Notes>10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37" baseType="lpstr">
      <vt:lpstr>Blank</vt:lpstr>
      <vt:lpstr>Workload solution Tech talk: Juju &amp; charms</vt:lpstr>
      <vt:lpstr>Agenda</vt:lpstr>
      <vt:lpstr>Workload Solution Project</vt:lpstr>
      <vt:lpstr>System architecture overview</vt:lpstr>
      <vt:lpstr>Function Architecture – Level 1</vt:lpstr>
      <vt:lpstr>Juju intro</vt:lpstr>
      <vt:lpstr>Example use cases</vt:lpstr>
      <vt:lpstr>Juju model</vt:lpstr>
      <vt:lpstr>Juju provider interface</vt:lpstr>
      <vt:lpstr>Juju bootstrap process</vt:lpstr>
      <vt:lpstr>Juju bootstrap finalizer</vt:lpstr>
      <vt:lpstr>jujud the agent</vt:lpstr>
      <vt:lpstr>Charm intro</vt:lpstr>
      <vt:lpstr>Charm intro</vt:lpstr>
      <vt:lpstr>Reactive workload &amp; layer</vt:lpstr>
      <vt:lpstr>Charm interface parity</vt:lpstr>
      <vt:lpstr>Hooks</vt:lpstr>
      <vt:lpstr>States</vt:lpstr>
      <vt:lpstr>Demo: chained-states</vt:lpstr>
      <vt:lpstr>Charm deploy</vt:lpstr>
      <vt:lpstr>Workload orchestration sequence diagram</vt:lpstr>
      <vt:lpstr>Deployment pattern 1 – pooled resource</vt:lpstr>
      <vt:lpstr>Juju+MaaS setup</vt:lpstr>
      <vt:lpstr>Pattern 1 example – Juju + MaaS</vt:lpstr>
      <vt:lpstr>Deployment pattern 2 -- ondemand</vt:lpstr>
      <vt:lpstr>Juju+LXD setup</vt:lpstr>
      <vt:lpstr>Deploy before &amp; after</vt:lpstr>
      <vt:lpstr>Constraints</vt:lpstr>
      <vt:lpstr>Juju status</vt:lpstr>
      <vt:lpstr>Demo: Openstack deploy (70s)</vt:lpstr>
      <vt:lpstr>Charm development</vt:lpstr>
      <vt:lpstr>Write charm</vt:lpstr>
      <vt:lpstr>Code tree</vt:lpstr>
      <vt:lpstr>Dist tree ($ charm build)</vt:lpstr>
      <vt:lpstr>CentOS compatibility</vt:lpstr>
      <vt:lpstr>Slide 36</vt:lpstr>
    </vt:vector>
  </TitlesOfParts>
  <Company>Lenovo.com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 Here Two Lines Maximum</dc:title>
  <dc:creator>Teri L Westberry-kutz</dc:creator>
  <cp:lastModifiedBy>Feng Xia1</cp:lastModifiedBy>
  <cp:revision>906</cp:revision>
  <dcterms:created xsi:type="dcterms:W3CDTF">2016-12-01T13:15:27Z</dcterms:created>
  <dcterms:modified xsi:type="dcterms:W3CDTF">2017-04-21T03:00:33Z</dcterms:modified>
</cp:coreProperties>
</file>